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5" r:id="rId3"/>
    <p:sldId id="270" r:id="rId4"/>
    <p:sldId id="275" r:id="rId5"/>
    <p:sldId id="276" r:id="rId6"/>
    <p:sldId id="284" r:id="rId7"/>
    <p:sldId id="277" r:id="rId8"/>
    <p:sldId id="278" r:id="rId9"/>
    <p:sldId id="267" r:id="rId10"/>
    <p:sldId id="279" r:id="rId11"/>
    <p:sldId id="281" r:id="rId12"/>
    <p:sldId id="280" r:id="rId13"/>
    <p:sldId id="282" r:id="rId14"/>
    <p:sldId id="283" r:id="rId15"/>
    <p:sldId id="266" r:id="rId16"/>
    <p:sldId id="269" r:id="rId17"/>
    <p:sldId id="26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962B12-5BC7-4CDA-ADCF-6B5401126D77}" v="470" dt="2024-03-22T02:57:56.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varScale="1">
        <p:scale>
          <a:sx n="108" d="100"/>
          <a:sy n="108"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elly" clId="Web-{6D962B12-5BC7-4CDA-ADCF-6B5401126D77}"/>
    <pc:docChg chg="addSld delSld modSld sldOrd">
      <pc:chgData name="Daniel Kelly" userId="" providerId="" clId="Web-{6D962B12-5BC7-4CDA-ADCF-6B5401126D77}" dt="2024-03-22T02:57:56.230" v="298" actId="14100"/>
      <pc:docMkLst>
        <pc:docMk/>
      </pc:docMkLst>
      <pc:sldChg chg="addSp delSp modSp">
        <pc:chgData name="Daniel Kelly" userId="" providerId="" clId="Web-{6D962B12-5BC7-4CDA-ADCF-6B5401126D77}" dt="2024-03-22T00:54:35.131" v="80" actId="20577"/>
        <pc:sldMkLst>
          <pc:docMk/>
          <pc:sldMk cId="601823201" sldId="265"/>
        </pc:sldMkLst>
        <pc:spChg chg="mod">
          <ac:chgData name="Daniel Kelly" userId="" providerId="" clId="Web-{6D962B12-5BC7-4CDA-ADCF-6B5401126D77}" dt="2024-03-22T00:54:35.131" v="80" actId="20577"/>
          <ac:spMkLst>
            <pc:docMk/>
            <pc:sldMk cId="601823201" sldId="265"/>
            <ac:spMk id="2" creationId="{592281F3-4344-A57D-F9C2-A3254C038E61}"/>
          </ac:spMkLst>
        </pc:spChg>
        <pc:spChg chg="add del mod">
          <ac:chgData name="Daniel Kelly" userId="" providerId="" clId="Web-{6D962B12-5BC7-4CDA-ADCF-6B5401126D77}" dt="2024-03-22T00:52:51.269" v="64"/>
          <ac:spMkLst>
            <pc:docMk/>
            <pc:sldMk cId="601823201" sldId="265"/>
            <ac:spMk id="4" creationId="{2626441F-0F1B-5061-8447-18D8073C3141}"/>
          </ac:spMkLst>
        </pc:spChg>
      </pc:sldChg>
      <pc:sldChg chg="ord">
        <pc:chgData name="Daniel Kelly" userId="" providerId="" clId="Web-{6D962B12-5BC7-4CDA-ADCF-6B5401126D77}" dt="2024-03-22T02:49:58.745" v="283"/>
        <pc:sldMkLst>
          <pc:docMk/>
          <pc:sldMk cId="588355904" sldId="267"/>
        </pc:sldMkLst>
      </pc:sldChg>
      <pc:sldChg chg="addSp delSp modSp add del replId">
        <pc:chgData name="Daniel Kelly" userId="" providerId="" clId="Web-{6D962B12-5BC7-4CDA-ADCF-6B5401126D77}" dt="2024-03-22T00:22:54.847" v="26"/>
        <pc:sldMkLst>
          <pc:docMk/>
          <pc:sldMk cId="922187195" sldId="268"/>
        </pc:sldMkLst>
        <pc:spChg chg="del">
          <ac:chgData name="Daniel Kelly" userId="" providerId="" clId="Web-{6D962B12-5BC7-4CDA-ADCF-6B5401126D77}" dt="2024-03-22T00:20:44" v="3"/>
          <ac:spMkLst>
            <pc:docMk/>
            <pc:sldMk cId="922187195" sldId="268"/>
            <ac:spMk id="6" creationId="{7EA62019-A118-A56B-B734-F54162D2046F}"/>
          </ac:spMkLst>
        </pc:spChg>
        <pc:picChg chg="add mod">
          <ac:chgData name="Daniel Kelly" userId="" providerId="" clId="Web-{6D962B12-5BC7-4CDA-ADCF-6B5401126D77}" dt="2024-03-22T00:21:39.720" v="9" actId="1076"/>
          <ac:picMkLst>
            <pc:docMk/>
            <pc:sldMk cId="922187195" sldId="268"/>
            <ac:picMk id="2" creationId="{A9C3119B-8792-19F1-BB67-C5947285093C}"/>
          </ac:picMkLst>
        </pc:picChg>
        <pc:picChg chg="del">
          <ac:chgData name="Daniel Kelly" userId="" providerId="" clId="Web-{6D962B12-5BC7-4CDA-ADCF-6B5401126D77}" dt="2024-03-22T00:20:42.109" v="2"/>
          <ac:picMkLst>
            <pc:docMk/>
            <pc:sldMk cId="922187195" sldId="268"/>
            <ac:picMk id="3" creationId="{3CFD960D-030A-916E-113D-689DFC7432B9}"/>
          </ac:picMkLst>
        </pc:picChg>
        <pc:picChg chg="del">
          <ac:chgData name="Daniel Kelly" userId="" providerId="" clId="Web-{6D962B12-5BC7-4CDA-ADCF-6B5401126D77}" dt="2024-03-22T00:20:41.390" v="1"/>
          <ac:picMkLst>
            <pc:docMk/>
            <pc:sldMk cId="922187195" sldId="268"/>
            <ac:picMk id="5" creationId="{DC934C7D-0FA9-B2BA-E8A5-13BEDF9299D1}"/>
          </ac:picMkLst>
        </pc:picChg>
      </pc:sldChg>
      <pc:sldChg chg="addSp delSp modSp add ord replId addAnim delAnim">
        <pc:chgData name="Daniel Kelly" userId="" providerId="" clId="Web-{6D962B12-5BC7-4CDA-ADCF-6B5401126D77}" dt="2024-03-22T00:57:16.619" v="107" actId="14100"/>
        <pc:sldMkLst>
          <pc:docMk/>
          <pc:sldMk cId="1031947649" sldId="269"/>
        </pc:sldMkLst>
        <pc:spChg chg="del">
          <ac:chgData name="Daniel Kelly" userId="" providerId="" clId="Web-{6D962B12-5BC7-4CDA-ADCF-6B5401126D77}" dt="2024-03-22T00:22:14.315" v="15"/>
          <ac:spMkLst>
            <pc:docMk/>
            <pc:sldMk cId="1031947649" sldId="269"/>
            <ac:spMk id="2" creationId="{592281F3-4344-A57D-F9C2-A3254C038E61}"/>
          </ac:spMkLst>
        </pc:spChg>
        <pc:spChg chg="mod">
          <ac:chgData name="Daniel Kelly" userId="" providerId="" clId="Web-{6D962B12-5BC7-4CDA-ADCF-6B5401126D77}" dt="2024-03-22T00:22:48.425" v="25" actId="1076"/>
          <ac:spMkLst>
            <pc:docMk/>
            <pc:sldMk cId="1031947649" sldId="269"/>
            <ac:spMk id="4" creationId="{2626441F-0F1B-5061-8447-18D8073C3141}"/>
          </ac:spMkLst>
        </pc:spChg>
        <pc:spChg chg="add mod">
          <ac:chgData name="Daniel Kelly" userId="" providerId="" clId="Web-{6D962B12-5BC7-4CDA-ADCF-6B5401126D77}" dt="2024-03-22T00:57:16.619" v="107" actId="14100"/>
          <ac:spMkLst>
            <pc:docMk/>
            <pc:sldMk cId="1031947649" sldId="269"/>
            <ac:spMk id="5" creationId="{E546054D-DDC8-F4D0-7BE5-C089BED20771}"/>
          </ac:spMkLst>
        </pc:spChg>
        <pc:spChg chg="add del">
          <ac:chgData name="Daniel Kelly" userId="" providerId="" clId="Web-{6D962B12-5BC7-4CDA-ADCF-6B5401126D77}" dt="2024-03-22T00:55:54.805" v="88"/>
          <ac:spMkLst>
            <pc:docMk/>
            <pc:sldMk cId="1031947649" sldId="269"/>
            <ac:spMk id="9" creationId="{992BD7AD-DE34-8AE6-C01B-5A4EBB406CDA}"/>
          </ac:spMkLst>
        </pc:spChg>
        <pc:picChg chg="mod">
          <ac:chgData name="Daniel Kelly" userId="" providerId="" clId="Web-{6D962B12-5BC7-4CDA-ADCF-6B5401126D77}" dt="2024-03-22T00:56:59.681" v="104" actId="1076"/>
          <ac:picMkLst>
            <pc:docMk/>
            <pc:sldMk cId="1031947649" sldId="269"/>
            <ac:picMk id="3" creationId="{FFA57756-1D21-F4EF-4339-56A358606682}"/>
          </ac:picMkLst>
        </pc:picChg>
        <pc:picChg chg="add mod">
          <ac:chgData name="Daniel Kelly" userId="" providerId="" clId="Web-{6D962B12-5BC7-4CDA-ADCF-6B5401126D77}" dt="2024-03-22T00:22:23.518" v="17" actId="14100"/>
          <ac:picMkLst>
            <pc:docMk/>
            <pc:sldMk cId="1031947649" sldId="269"/>
            <ac:picMk id="6" creationId="{BDE77D60-D6D1-F0A1-E74E-6307F67F5213}"/>
          </ac:picMkLst>
        </pc:picChg>
      </pc:sldChg>
      <pc:sldChg chg="add replId">
        <pc:chgData name="Daniel Kelly" userId="" providerId="" clId="Web-{6D962B12-5BC7-4CDA-ADCF-6B5401126D77}" dt="2024-03-22T00:50:53.937" v="27"/>
        <pc:sldMkLst>
          <pc:docMk/>
          <pc:sldMk cId="1340464100" sldId="270"/>
        </pc:sldMkLst>
      </pc:sldChg>
      <pc:sldChg chg="modSp add replId addAnim delAnim">
        <pc:chgData name="Daniel Kelly" userId="" providerId="" clId="Web-{6D962B12-5BC7-4CDA-ADCF-6B5401126D77}" dt="2024-03-22T02:27:09.595" v="208" actId="14100"/>
        <pc:sldMkLst>
          <pc:docMk/>
          <pc:sldMk cId="791611361" sldId="271"/>
        </pc:sldMkLst>
        <pc:spChg chg="mod">
          <ac:chgData name="Daniel Kelly" userId="" providerId="" clId="Web-{6D962B12-5BC7-4CDA-ADCF-6B5401126D77}" dt="2024-03-22T02:27:09.595" v="208" actId="14100"/>
          <ac:spMkLst>
            <pc:docMk/>
            <pc:sldMk cId="791611361" sldId="271"/>
            <ac:spMk id="2" creationId="{592281F3-4344-A57D-F9C2-A3254C038E61}"/>
          </ac:spMkLst>
        </pc:spChg>
      </pc:sldChg>
      <pc:sldChg chg="modSp add replId">
        <pc:chgData name="Daniel Kelly" userId="" providerId="" clId="Web-{6D962B12-5BC7-4CDA-ADCF-6B5401126D77}" dt="2024-03-22T02:30:00.364" v="256" actId="1076"/>
        <pc:sldMkLst>
          <pc:docMk/>
          <pc:sldMk cId="2991305969" sldId="272"/>
        </pc:sldMkLst>
        <pc:spChg chg="mod">
          <ac:chgData name="Daniel Kelly" userId="" providerId="" clId="Web-{6D962B12-5BC7-4CDA-ADCF-6B5401126D77}" dt="2024-03-22T02:30:00.364" v="256" actId="1076"/>
          <ac:spMkLst>
            <pc:docMk/>
            <pc:sldMk cId="2991305969" sldId="272"/>
            <ac:spMk id="2" creationId="{592281F3-4344-A57D-F9C2-A3254C038E61}"/>
          </ac:spMkLst>
        </pc:spChg>
      </pc:sldChg>
      <pc:sldChg chg="modSp add replId">
        <pc:chgData name="Daniel Kelly" userId="" providerId="" clId="Web-{6D962B12-5BC7-4CDA-ADCF-6B5401126D77}" dt="2024-03-22T02:49:32.103" v="281" actId="20577"/>
        <pc:sldMkLst>
          <pc:docMk/>
          <pc:sldMk cId="586405111" sldId="273"/>
        </pc:sldMkLst>
        <pc:spChg chg="mod">
          <ac:chgData name="Daniel Kelly" userId="" providerId="" clId="Web-{6D962B12-5BC7-4CDA-ADCF-6B5401126D77}" dt="2024-03-22T02:49:32.103" v="281" actId="20577"/>
          <ac:spMkLst>
            <pc:docMk/>
            <pc:sldMk cId="586405111" sldId="273"/>
            <ac:spMk id="2" creationId="{592281F3-4344-A57D-F9C2-A3254C038E61}"/>
          </ac:spMkLst>
        </pc:spChg>
      </pc:sldChg>
      <pc:sldChg chg="modSp add replId">
        <pc:chgData name="Daniel Kelly" userId="" providerId="" clId="Web-{6D962B12-5BC7-4CDA-ADCF-6B5401126D77}" dt="2024-03-22T02:57:56.230" v="298" actId="14100"/>
        <pc:sldMkLst>
          <pc:docMk/>
          <pc:sldMk cId="1408073272" sldId="274"/>
        </pc:sldMkLst>
        <pc:spChg chg="mod">
          <ac:chgData name="Daniel Kelly" userId="" providerId="" clId="Web-{6D962B12-5BC7-4CDA-ADCF-6B5401126D77}" dt="2024-03-22T02:57:56.230" v="298" actId="14100"/>
          <ac:spMkLst>
            <pc:docMk/>
            <pc:sldMk cId="1408073272" sldId="274"/>
            <ac:spMk id="2" creationId="{592281F3-4344-A57D-F9C2-A3254C038E6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489815-BC19-A342-852B-163DD32C54C3}" type="datetimeFigureOut">
              <a:rPr lang="en-US" smtClean="0"/>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4132041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489815-BC19-A342-852B-163DD32C54C3}" type="datetimeFigureOut">
              <a:rPr lang="en-US" smtClean="0"/>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4014494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489815-BC19-A342-852B-163DD32C54C3}" type="datetimeFigureOut">
              <a:rPr lang="en-US" smtClean="0"/>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244283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489815-BC19-A342-852B-163DD32C54C3}" type="datetimeFigureOut">
              <a:rPr lang="en-US" smtClean="0"/>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276996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489815-BC19-A342-852B-163DD32C54C3}" type="datetimeFigureOut">
              <a:rPr lang="en-US" smtClean="0"/>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3356435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489815-BC19-A342-852B-163DD32C54C3}" type="datetimeFigureOut">
              <a:rPr lang="en-US" smtClean="0"/>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13342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489815-BC19-A342-852B-163DD32C54C3}" type="datetimeFigureOut">
              <a:rPr lang="en-US" smtClean="0"/>
              <a:t>3/23/2024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226901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489815-BC19-A342-852B-163DD32C54C3}" type="datetimeFigureOut">
              <a:rPr lang="en-US" smtClean="0"/>
              <a:t>3/23/2024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139223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489815-BC19-A342-852B-163DD32C54C3}" type="datetimeFigureOut">
              <a:rPr lang="en-US" smtClean="0"/>
              <a:t>3/23/2024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404160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489815-BC19-A342-852B-163DD32C54C3}" type="datetimeFigureOut">
              <a:rPr lang="en-US" smtClean="0"/>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4220119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489815-BC19-A342-852B-163DD32C54C3}" type="datetimeFigureOut">
              <a:rPr lang="en-US" smtClean="0"/>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64872-17F4-F540-A56C-01EDD6FD701D}" type="slidenum">
              <a:rPr lang="en-US" smtClean="0"/>
              <a:t>‹#›</a:t>
            </a:fld>
            <a:endParaRPr lang="en-US"/>
          </a:p>
        </p:txBody>
      </p:sp>
    </p:spTree>
    <p:extLst>
      <p:ext uri="{BB962C8B-B14F-4D97-AF65-F5344CB8AC3E}">
        <p14:creationId xmlns:p14="http://schemas.microsoft.com/office/powerpoint/2010/main" val="378771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89815-BC19-A342-852B-163DD32C54C3}" type="datetimeFigureOut">
              <a:rPr lang="en-US" smtClean="0"/>
              <a:t>3/23/2024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64872-17F4-F540-A56C-01EDD6FD701D}" type="slidenum">
              <a:rPr lang="en-US" smtClean="0"/>
              <a:t>‹#›</a:t>
            </a:fld>
            <a:endParaRPr lang="en-US"/>
          </a:p>
        </p:txBody>
      </p:sp>
    </p:spTree>
    <p:extLst>
      <p:ext uri="{BB962C8B-B14F-4D97-AF65-F5344CB8AC3E}">
        <p14:creationId xmlns:p14="http://schemas.microsoft.com/office/powerpoint/2010/main" val="22908346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biblia.com/bible/esv/Genesis%206.10-9.19"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ed background with white text&#10;&#10;Description automatically generated">
            <a:extLst>
              <a:ext uri="{FF2B5EF4-FFF2-40B4-BE49-F238E27FC236}">
                <a16:creationId xmlns:a16="http://schemas.microsoft.com/office/drawing/2014/main" id="{254DDCEC-43BF-831F-C5C9-2B17E25ACC8B}"/>
              </a:ext>
            </a:extLst>
          </p:cNvPr>
          <p:cNvPicPr>
            <a:picLocks noChangeAspect="1"/>
          </p:cNvPicPr>
          <p:nvPr/>
        </p:nvPicPr>
        <p:blipFill rotWithShape="1">
          <a:blip r:embed="rId2"/>
          <a:srcRect t="19"/>
          <a:stretch/>
        </p:blipFill>
        <p:spPr>
          <a:xfrm>
            <a:off x="20" y="1282"/>
            <a:ext cx="12191980" cy="6856718"/>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49AAC67C-A4A8-8476-A6E9-74BE3122991C}"/>
              </a:ext>
            </a:extLst>
          </p:cNvPr>
          <p:cNvPicPr>
            <a:picLocks noChangeAspect="1"/>
          </p:cNvPicPr>
          <p:nvPr/>
        </p:nvPicPr>
        <p:blipFill>
          <a:blip r:embed="rId3"/>
          <a:stretch>
            <a:fillRect/>
          </a:stretch>
        </p:blipFill>
        <p:spPr>
          <a:xfrm>
            <a:off x="10285476" y="4951718"/>
            <a:ext cx="1905000" cy="1905000"/>
          </a:xfrm>
          <a:prstGeom prst="rect">
            <a:avLst/>
          </a:prstGeom>
        </p:spPr>
      </p:pic>
      <p:sp>
        <p:nvSpPr>
          <p:cNvPr id="3" name="TextBox 2">
            <a:extLst>
              <a:ext uri="{FF2B5EF4-FFF2-40B4-BE49-F238E27FC236}">
                <a16:creationId xmlns:a16="http://schemas.microsoft.com/office/drawing/2014/main" id="{EEC8E4CD-158A-9267-4961-B58B9381C735}"/>
              </a:ext>
            </a:extLst>
          </p:cNvPr>
          <p:cNvSpPr txBox="1"/>
          <p:nvPr/>
        </p:nvSpPr>
        <p:spPr>
          <a:xfrm>
            <a:off x="2253506" y="5581052"/>
            <a:ext cx="7678455" cy="646331"/>
          </a:xfrm>
          <a:prstGeom prst="rect">
            <a:avLst/>
          </a:prstGeom>
          <a:noFill/>
        </p:spPr>
        <p:txBody>
          <a:bodyPr wrap="square" rtlCol="0">
            <a:spAutoFit/>
          </a:bodyPr>
          <a:lstStyle/>
          <a:p>
            <a:pPr algn="ctr"/>
            <a:r>
              <a:rPr lang="en-US" sz="3600" b="1" dirty="0">
                <a:solidFill>
                  <a:srgbClr val="FEECD7"/>
                </a:solidFill>
                <a:latin typeface="Futura" panose="020B0602020204020303" pitchFamily="34" charset="-79"/>
                <a:cs typeface="Futura" panose="020B0602020204020303" pitchFamily="34" charset="-79"/>
              </a:rPr>
              <a:t>CHAPTERS 7-8</a:t>
            </a:r>
          </a:p>
        </p:txBody>
      </p:sp>
    </p:spTree>
    <p:extLst>
      <p:ext uri="{BB962C8B-B14F-4D97-AF65-F5344CB8AC3E}">
        <p14:creationId xmlns:p14="http://schemas.microsoft.com/office/powerpoint/2010/main" val="277126801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THE FLOOD – CH. 8</a:t>
            </a:r>
          </a:p>
        </p:txBody>
      </p:sp>
      <p:sp>
        <p:nvSpPr>
          <p:cNvPr id="2" name="TextBox 1">
            <a:extLst>
              <a:ext uri="{FF2B5EF4-FFF2-40B4-BE49-F238E27FC236}">
                <a16:creationId xmlns:a16="http://schemas.microsoft.com/office/drawing/2014/main" id="{592281F3-4344-A57D-F9C2-A3254C038E61}"/>
              </a:ext>
            </a:extLst>
          </p:cNvPr>
          <p:cNvSpPr txBox="1"/>
          <p:nvPr/>
        </p:nvSpPr>
        <p:spPr>
          <a:xfrm>
            <a:off x="3028" y="1891410"/>
            <a:ext cx="12188972" cy="2554545"/>
          </a:xfrm>
          <a:prstGeom prst="rect">
            <a:avLst/>
          </a:prstGeom>
          <a:noFill/>
        </p:spPr>
        <p:txBody>
          <a:bodyPr wrap="square" rtlCol="0">
            <a:spAutoFit/>
          </a:bodyPr>
          <a:lstStyle/>
          <a:p>
            <a:pPr algn="ctr"/>
            <a:r>
              <a:rPr lang="en-US" sz="3200" b="1" i="1" dirty="0">
                <a:latin typeface="Century Gothic" panose="020B0502020202020204" pitchFamily="34" charset="0"/>
                <a:cs typeface="Futura Medium" panose="020B0602020204020303" pitchFamily="34" charset="-79"/>
              </a:rPr>
              <a:t>vs. 6-12 </a:t>
            </a:r>
            <a:r>
              <a:rPr lang="en-US" sz="3200" i="1" dirty="0">
                <a:latin typeface="Century Gothic" panose="020B0502020202020204" pitchFamily="34" charset="0"/>
                <a:cs typeface="Futura Medium" panose="020B0602020204020303" pitchFamily="34" charset="-79"/>
              </a:rPr>
              <a:t>: Noah’s resourcefulness and patience</a:t>
            </a:r>
          </a:p>
          <a:p>
            <a:pPr algn="ctr"/>
            <a:endParaRPr lang="en-US" sz="3200" i="1" dirty="0">
              <a:latin typeface="Century Gothic" panose="020B0502020202020204" pitchFamily="34" charset="0"/>
              <a:cs typeface="Futura Medium" panose="020B0602020204020303" pitchFamily="34" charset="-79"/>
            </a:endParaRPr>
          </a:p>
          <a:p>
            <a:pPr algn="ctr"/>
            <a:r>
              <a:rPr lang="en-US" sz="3200" b="1" i="1" dirty="0">
                <a:latin typeface="Century Gothic" panose="020B0502020202020204" pitchFamily="34" charset="0"/>
                <a:cs typeface="Futura Medium" panose="020B0602020204020303" pitchFamily="34" charset="-79"/>
              </a:rPr>
              <a:t>vs. 15-17 </a:t>
            </a:r>
            <a:r>
              <a:rPr lang="en-US" sz="3200" i="1" dirty="0">
                <a:latin typeface="Century Gothic" panose="020B0502020202020204" pitchFamily="34" charset="0"/>
                <a:cs typeface="Futura Medium" panose="020B0602020204020303" pitchFamily="34" charset="-79"/>
              </a:rPr>
              <a:t>: “Go out from the ark”</a:t>
            </a:r>
          </a:p>
          <a:p>
            <a:pPr algn="ctr"/>
            <a:endParaRPr lang="en-US" sz="3200" i="1" dirty="0">
              <a:latin typeface="Century Gothic" panose="020B0502020202020204" pitchFamily="34" charset="0"/>
              <a:cs typeface="Futura Medium" panose="020B0602020204020303" pitchFamily="34" charset="-79"/>
            </a:endParaRPr>
          </a:p>
          <a:p>
            <a:pPr algn="ctr"/>
            <a:r>
              <a:rPr lang="en-US" sz="3200" b="1" i="1" dirty="0">
                <a:latin typeface="Century Gothic" panose="020B0502020202020204" pitchFamily="34" charset="0"/>
                <a:cs typeface="Futura Medium" panose="020B0602020204020303" pitchFamily="34" charset="-79"/>
              </a:rPr>
              <a:t>Vs. 20-22 </a:t>
            </a:r>
            <a:r>
              <a:rPr lang="en-US" sz="3200" i="1" dirty="0">
                <a:latin typeface="Century Gothic" panose="020B0502020202020204" pitchFamily="34" charset="0"/>
                <a:cs typeface="Futura Medium" panose="020B0602020204020303" pitchFamily="34" charset="-79"/>
              </a:rPr>
              <a:t>: Noah sacrifices to the Lord, the Lord is pleased</a:t>
            </a:r>
          </a:p>
        </p:txBody>
      </p:sp>
    </p:spTree>
    <p:extLst>
      <p:ext uri="{BB962C8B-B14F-4D97-AF65-F5344CB8AC3E}">
        <p14:creationId xmlns:p14="http://schemas.microsoft.com/office/powerpoint/2010/main" val="424047433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THE FLOOD – CH. 8</a:t>
            </a:r>
          </a:p>
        </p:txBody>
      </p:sp>
      <p:sp>
        <p:nvSpPr>
          <p:cNvPr id="2" name="TextBox 1">
            <a:extLst>
              <a:ext uri="{FF2B5EF4-FFF2-40B4-BE49-F238E27FC236}">
                <a16:creationId xmlns:a16="http://schemas.microsoft.com/office/drawing/2014/main" id="{592281F3-4344-A57D-F9C2-A3254C038E61}"/>
              </a:ext>
            </a:extLst>
          </p:cNvPr>
          <p:cNvSpPr txBox="1"/>
          <p:nvPr/>
        </p:nvSpPr>
        <p:spPr>
          <a:xfrm>
            <a:off x="0" y="1163328"/>
            <a:ext cx="12188972" cy="5693866"/>
          </a:xfrm>
          <a:prstGeom prst="rect">
            <a:avLst/>
          </a:prstGeom>
          <a:noFill/>
        </p:spPr>
        <p:txBody>
          <a:bodyPr wrap="square" rtlCol="0">
            <a:spAutoFit/>
          </a:bodyPr>
          <a:lstStyle/>
          <a:p>
            <a:pPr algn="ctr"/>
            <a:r>
              <a:rPr lang="en-US" sz="3600" dirty="0">
                <a:latin typeface="Century Gothic" panose="020B0502020202020204" pitchFamily="34" charset="0"/>
                <a:cs typeface="Futura Medium" panose="020B0602020204020303" pitchFamily="34" charset="-79"/>
              </a:rPr>
              <a:t>1st Peter 3:18-21 ESV</a:t>
            </a:r>
          </a:p>
          <a:p>
            <a:pPr algn="ctr"/>
            <a:endParaRPr lang="en-US" sz="2800" dirty="0">
              <a:latin typeface="Century Gothic" panose="020B0502020202020204" pitchFamily="34" charset="0"/>
              <a:cs typeface="Futura Medium" panose="020B0602020204020303" pitchFamily="34" charset="-79"/>
            </a:endParaRPr>
          </a:p>
          <a:p>
            <a:pPr algn="ctr"/>
            <a:r>
              <a:rPr lang="en-US" sz="3000" dirty="0">
                <a:latin typeface="Century Gothic" panose="020B0502020202020204" pitchFamily="34" charset="0"/>
                <a:cs typeface="Futura Medium" panose="020B0602020204020303" pitchFamily="34" charset="-79"/>
              </a:rPr>
              <a:t>18 For Christ also suffered once for sins, the righteous for the unrighteous, that he might bring us to God, being put to death in the flesh but made alive in the spirit, 19 in which he went and proclaimed to the spirits in prison, 20 because they formerly did not obey, </a:t>
            </a:r>
            <a:r>
              <a:rPr lang="en-US" sz="3000" b="1" dirty="0">
                <a:latin typeface="Century Gothic" panose="020B0502020202020204" pitchFamily="34" charset="0"/>
                <a:cs typeface="Futura Medium" panose="020B0602020204020303" pitchFamily="34" charset="-79"/>
              </a:rPr>
              <a:t>when God's patience waited in the days of Noah, while the ark was being prepared, in which a few, that is, eight persons, were brought safely through water. </a:t>
            </a:r>
            <a:r>
              <a:rPr lang="en-US" sz="3000" dirty="0">
                <a:latin typeface="Century Gothic" panose="020B0502020202020204" pitchFamily="34" charset="0"/>
                <a:cs typeface="Futura Medium" panose="020B0602020204020303" pitchFamily="34" charset="-79"/>
              </a:rPr>
              <a:t>21 </a:t>
            </a:r>
            <a:r>
              <a:rPr lang="en-US" sz="3000" b="1" dirty="0">
                <a:latin typeface="Century Gothic" panose="020B0502020202020204" pitchFamily="34" charset="0"/>
                <a:cs typeface="Futura Medium" panose="020B0602020204020303" pitchFamily="34" charset="-79"/>
              </a:rPr>
              <a:t>Baptism, which corresponds to this, now saves you</a:t>
            </a:r>
            <a:r>
              <a:rPr lang="en-US" sz="3000" dirty="0">
                <a:latin typeface="Century Gothic" panose="020B0502020202020204" pitchFamily="34" charset="0"/>
                <a:cs typeface="Futura Medium" panose="020B0602020204020303" pitchFamily="34" charset="-79"/>
              </a:rPr>
              <a:t>, not as a removal of dirt from the body but as an appeal to God for a good conscience, through the resurrection of Jesus Christ</a:t>
            </a:r>
          </a:p>
        </p:txBody>
      </p:sp>
    </p:spTree>
    <p:extLst>
      <p:ext uri="{BB962C8B-B14F-4D97-AF65-F5344CB8AC3E}">
        <p14:creationId xmlns:p14="http://schemas.microsoft.com/office/powerpoint/2010/main" val="177544472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179802" y="556770"/>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LESSONS FROM THE FLOOD</a:t>
            </a:r>
          </a:p>
        </p:txBody>
      </p:sp>
      <p:sp>
        <p:nvSpPr>
          <p:cNvPr id="2" name="TextBox 1">
            <a:extLst>
              <a:ext uri="{FF2B5EF4-FFF2-40B4-BE49-F238E27FC236}">
                <a16:creationId xmlns:a16="http://schemas.microsoft.com/office/drawing/2014/main" id="{592281F3-4344-A57D-F9C2-A3254C038E61}"/>
              </a:ext>
            </a:extLst>
          </p:cNvPr>
          <p:cNvSpPr txBox="1"/>
          <p:nvPr/>
        </p:nvSpPr>
        <p:spPr>
          <a:xfrm>
            <a:off x="0" y="1830268"/>
            <a:ext cx="12188972" cy="3539430"/>
          </a:xfrm>
          <a:prstGeom prst="rect">
            <a:avLst/>
          </a:prstGeom>
          <a:noFill/>
        </p:spPr>
        <p:txBody>
          <a:bodyPr wrap="square" rtlCol="0">
            <a:spAutoFit/>
          </a:bodyPr>
          <a:lstStyle/>
          <a:p>
            <a:pPr algn="ctr"/>
            <a:r>
              <a:rPr lang="en-US" sz="3200" b="1" dirty="0">
                <a:latin typeface="Century Gothic" panose="020B0502020202020204" pitchFamily="34" charset="0"/>
                <a:cs typeface="Futura Medium" panose="020B0602020204020303" pitchFamily="34" charset="-79"/>
              </a:rPr>
              <a:t>God is patient</a:t>
            </a:r>
          </a:p>
          <a:p>
            <a:pPr algn="ctr"/>
            <a:endParaRPr lang="en-US" sz="3200" b="1" dirty="0">
              <a:latin typeface="Century Gothic" panose="020B0502020202020204" pitchFamily="34" charset="0"/>
              <a:cs typeface="Futura Medium" panose="020B0602020204020303" pitchFamily="34" charset="-79"/>
            </a:endParaRPr>
          </a:p>
          <a:p>
            <a:pPr algn="ctr"/>
            <a:r>
              <a:rPr lang="en-US" sz="3200" b="1" dirty="0">
                <a:latin typeface="Century Gothic" panose="020B0502020202020204" pitchFamily="34" charset="0"/>
                <a:cs typeface="Futura Medium" panose="020B0602020204020303" pitchFamily="34" charset="-79"/>
              </a:rPr>
              <a:t>God is faithful to his word</a:t>
            </a:r>
          </a:p>
          <a:p>
            <a:pPr algn="ctr"/>
            <a:endParaRPr lang="en-US" sz="3200" b="1" dirty="0">
              <a:latin typeface="Century Gothic" panose="020B0502020202020204" pitchFamily="34" charset="0"/>
              <a:cs typeface="Futura Medium" panose="020B0602020204020303" pitchFamily="34" charset="-79"/>
            </a:endParaRPr>
          </a:p>
          <a:p>
            <a:pPr algn="ctr"/>
            <a:r>
              <a:rPr lang="en-US" sz="3200" b="1" dirty="0">
                <a:latin typeface="Century Gothic" panose="020B0502020202020204" pitchFamily="34" charset="0"/>
                <a:cs typeface="Futura Medium" panose="020B0602020204020303" pitchFamily="34" charset="-79"/>
              </a:rPr>
              <a:t>God is sending judgement again, but not in the form of water</a:t>
            </a:r>
          </a:p>
          <a:p>
            <a:pPr algn="ctr"/>
            <a:endParaRPr lang="en-US" sz="3200" b="1" dirty="0">
              <a:latin typeface="Century Gothic" panose="020B0502020202020204" pitchFamily="34" charset="0"/>
              <a:cs typeface="Futura Medium" panose="020B0602020204020303" pitchFamily="34" charset="-79"/>
            </a:endParaRPr>
          </a:p>
          <a:p>
            <a:pPr algn="ctr"/>
            <a:r>
              <a:rPr lang="en-US" sz="3200" b="1" dirty="0">
                <a:latin typeface="Century Gothic" panose="020B0502020202020204" pitchFamily="34" charset="0"/>
                <a:cs typeface="Futura Medium" panose="020B0602020204020303" pitchFamily="34" charset="-79"/>
              </a:rPr>
              <a:t>God will save the righteous again like he saved Noah</a:t>
            </a:r>
          </a:p>
        </p:txBody>
      </p:sp>
    </p:spTree>
    <p:extLst>
      <p:ext uri="{BB962C8B-B14F-4D97-AF65-F5344CB8AC3E}">
        <p14:creationId xmlns:p14="http://schemas.microsoft.com/office/powerpoint/2010/main" val="82211477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LESSONS FROM THE FLOOD</a:t>
            </a:r>
          </a:p>
        </p:txBody>
      </p:sp>
      <p:sp>
        <p:nvSpPr>
          <p:cNvPr id="2" name="TextBox 1">
            <a:extLst>
              <a:ext uri="{FF2B5EF4-FFF2-40B4-BE49-F238E27FC236}">
                <a16:creationId xmlns:a16="http://schemas.microsoft.com/office/drawing/2014/main" id="{592281F3-4344-A57D-F9C2-A3254C038E61}"/>
              </a:ext>
            </a:extLst>
          </p:cNvPr>
          <p:cNvSpPr txBox="1"/>
          <p:nvPr/>
        </p:nvSpPr>
        <p:spPr>
          <a:xfrm>
            <a:off x="0" y="1296493"/>
            <a:ext cx="12188972" cy="4585871"/>
          </a:xfrm>
          <a:prstGeom prst="rect">
            <a:avLst/>
          </a:prstGeom>
          <a:noFill/>
        </p:spPr>
        <p:txBody>
          <a:bodyPr wrap="square" rtlCol="0">
            <a:spAutoFit/>
          </a:bodyPr>
          <a:lstStyle/>
          <a:p>
            <a:pPr algn="ctr"/>
            <a:r>
              <a:rPr lang="en-US" sz="3600" dirty="0">
                <a:latin typeface="Century Gothic" panose="020B0502020202020204" pitchFamily="34" charset="0"/>
                <a:cs typeface="Futura Medium" panose="020B0602020204020303" pitchFamily="34" charset="-79"/>
              </a:rPr>
              <a:t>2nd Peter 3:5-7 ESV</a:t>
            </a:r>
          </a:p>
          <a:p>
            <a:pPr algn="ctr"/>
            <a:endParaRPr lang="en-US" sz="3200" dirty="0">
              <a:latin typeface="Century Gothic" panose="020B0502020202020204" pitchFamily="34" charset="0"/>
              <a:cs typeface="Futura Medium" panose="020B0602020204020303" pitchFamily="34" charset="-79"/>
            </a:endParaRPr>
          </a:p>
          <a:p>
            <a:pPr algn="ctr"/>
            <a:r>
              <a:rPr lang="en-US" sz="3200" dirty="0">
                <a:latin typeface="Century Gothic" panose="020B0502020202020204" pitchFamily="34" charset="0"/>
                <a:cs typeface="Futura Medium" panose="020B0602020204020303" pitchFamily="34" charset="-79"/>
              </a:rPr>
              <a:t>5 For they deliberately overlook this fact, that the heavens existed long ago, and the earth was formed out of water and through water by the word of God, 6 and that </a:t>
            </a:r>
            <a:r>
              <a:rPr lang="en-US" sz="3200" b="1" dirty="0">
                <a:latin typeface="Century Gothic" panose="020B0502020202020204" pitchFamily="34" charset="0"/>
                <a:cs typeface="Futura Medium" panose="020B0602020204020303" pitchFamily="34" charset="-79"/>
              </a:rPr>
              <a:t>by means of these the world that then existed was deluged with water and perished. </a:t>
            </a:r>
            <a:r>
              <a:rPr lang="en-US" sz="3200" dirty="0">
                <a:latin typeface="Century Gothic" panose="020B0502020202020204" pitchFamily="34" charset="0"/>
                <a:cs typeface="Futura Medium" panose="020B0602020204020303" pitchFamily="34" charset="-79"/>
              </a:rPr>
              <a:t>7 </a:t>
            </a:r>
            <a:r>
              <a:rPr lang="en-US" sz="3200" b="1" dirty="0">
                <a:latin typeface="Century Gothic" panose="020B0502020202020204" pitchFamily="34" charset="0"/>
                <a:cs typeface="Futura Medium" panose="020B0602020204020303" pitchFamily="34" charset="-79"/>
              </a:rPr>
              <a:t>But by the same word the heavens and earth that now exist are stored up for fire, being kept until the day of judgment </a:t>
            </a:r>
            <a:r>
              <a:rPr lang="en-US" sz="3200" dirty="0">
                <a:latin typeface="Century Gothic" panose="020B0502020202020204" pitchFamily="34" charset="0"/>
                <a:cs typeface="Futura Medium" panose="020B0602020204020303" pitchFamily="34" charset="-79"/>
              </a:rPr>
              <a:t>and destruction of the ungodly.</a:t>
            </a:r>
          </a:p>
        </p:txBody>
      </p:sp>
    </p:spTree>
    <p:extLst>
      <p:ext uri="{BB962C8B-B14F-4D97-AF65-F5344CB8AC3E}">
        <p14:creationId xmlns:p14="http://schemas.microsoft.com/office/powerpoint/2010/main" val="392363613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LESSONS FROM THE FLOOD</a:t>
            </a:r>
          </a:p>
        </p:txBody>
      </p:sp>
      <p:sp>
        <p:nvSpPr>
          <p:cNvPr id="2" name="TextBox 1">
            <a:extLst>
              <a:ext uri="{FF2B5EF4-FFF2-40B4-BE49-F238E27FC236}">
                <a16:creationId xmlns:a16="http://schemas.microsoft.com/office/drawing/2014/main" id="{592281F3-4344-A57D-F9C2-A3254C038E61}"/>
              </a:ext>
            </a:extLst>
          </p:cNvPr>
          <p:cNvSpPr txBox="1"/>
          <p:nvPr/>
        </p:nvSpPr>
        <p:spPr>
          <a:xfrm>
            <a:off x="0" y="1296493"/>
            <a:ext cx="12188972" cy="4585871"/>
          </a:xfrm>
          <a:prstGeom prst="rect">
            <a:avLst/>
          </a:prstGeom>
          <a:noFill/>
        </p:spPr>
        <p:txBody>
          <a:bodyPr wrap="square" rtlCol="0">
            <a:spAutoFit/>
          </a:bodyPr>
          <a:lstStyle/>
          <a:p>
            <a:pPr algn="ctr"/>
            <a:r>
              <a:rPr lang="en-US" sz="3600" dirty="0">
                <a:latin typeface="Century Gothic" panose="020B0502020202020204" pitchFamily="34" charset="0"/>
                <a:cs typeface="Futura Medium" panose="020B0602020204020303" pitchFamily="34" charset="-79"/>
              </a:rPr>
              <a:t>2nd Peter 3:11-13 ESV</a:t>
            </a:r>
          </a:p>
          <a:p>
            <a:pPr algn="ctr"/>
            <a:endParaRPr lang="en-US" sz="3200" dirty="0">
              <a:latin typeface="Century Gothic" panose="020B0502020202020204" pitchFamily="34" charset="0"/>
              <a:cs typeface="Futura Medium" panose="020B0602020204020303" pitchFamily="34" charset="-79"/>
            </a:endParaRPr>
          </a:p>
          <a:p>
            <a:pPr algn="ctr"/>
            <a:r>
              <a:rPr lang="en-US" sz="3200" dirty="0">
                <a:latin typeface="Century Gothic" panose="020B0502020202020204" pitchFamily="34" charset="0"/>
                <a:cs typeface="Futura Medium" panose="020B0602020204020303" pitchFamily="34" charset="-79"/>
              </a:rPr>
              <a:t>11 Since all these things are thus to be dissolved, </a:t>
            </a:r>
            <a:r>
              <a:rPr lang="en-US" sz="3200" b="1" dirty="0">
                <a:latin typeface="Century Gothic" panose="020B0502020202020204" pitchFamily="34" charset="0"/>
                <a:cs typeface="Futura Medium" panose="020B0602020204020303" pitchFamily="34" charset="-79"/>
              </a:rPr>
              <a:t>what sort of people ought you to be in lives of holiness and godliness</a:t>
            </a:r>
            <a:r>
              <a:rPr lang="en-US" sz="3200" dirty="0">
                <a:latin typeface="Century Gothic" panose="020B0502020202020204" pitchFamily="34" charset="0"/>
                <a:cs typeface="Futura Medium" panose="020B0602020204020303" pitchFamily="34" charset="-79"/>
              </a:rPr>
              <a:t>, 12 waiting for and hastening the coming of the day of God, because of which the heavens will be set on fire and dissolved, and the heavenly bodies will melt as they burn! 13 </a:t>
            </a:r>
            <a:r>
              <a:rPr lang="en-US" sz="3200" b="1" dirty="0">
                <a:latin typeface="Century Gothic" panose="020B0502020202020204" pitchFamily="34" charset="0"/>
                <a:cs typeface="Futura Medium" panose="020B0602020204020303" pitchFamily="34" charset="-79"/>
              </a:rPr>
              <a:t>But according to his promise we are waiting for new heavens and a new earth in which righteousness dwells</a:t>
            </a:r>
            <a:r>
              <a:rPr lang="en-US" sz="3200" dirty="0">
                <a:latin typeface="Century Gothic" panose="020B0502020202020204" pitchFamily="34" charset="0"/>
                <a:cs typeface="Futura Medium" panose="020B0602020204020303" pitchFamily="34" charset="-79"/>
              </a:rPr>
              <a:t>.</a:t>
            </a:r>
          </a:p>
        </p:txBody>
      </p:sp>
    </p:spTree>
    <p:extLst>
      <p:ext uri="{BB962C8B-B14F-4D97-AF65-F5344CB8AC3E}">
        <p14:creationId xmlns:p14="http://schemas.microsoft.com/office/powerpoint/2010/main" val="90294426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8351DF-3535-C09F-CE74-E25686F0411A}"/>
              </a:ext>
            </a:extLst>
          </p:cNvPr>
          <p:cNvPicPr>
            <a:picLocks noChangeAspect="1"/>
          </p:cNvPicPr>
          <p:nvPr/>
        </p:nvPicPr>
        <p:blipFill>
          <a:blip r:embed="rId2"/>
          <a:stretch>
            <a:fillRect/>
          </a:stretch>
        </p:blipFill>
        <p:spPr>
          <a:xfrm>
            <a:off x="368440" y="0"/>
            <a:ext cx="11455120" cy="6857999"/>
          </a:xfrm>
          <a:prstGeom prst="rect">
            <a:avLst/>
          </a:prstGeom>
        </p:spPr>
      </p:pic>
    </p:spTree>
    <p:extLst>
      <p:ext uri="{BB962C8B-B14F-4D97-AF65-F5344CB8AC3E}">
        <p14:creationId xmlns:p14="http://schemas.microsoft.com/office/powerpoint/2010/main" val="187962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9545"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158810" y="490742"/>
            <a:ext cx="9192930" cy="646331"/>
          </a:xfrm>
          <a:prstGeom prst="rect">
            <a:avLst/>
          </a:prstGeom>
          <a:noFill/>
        </p:spPr>
        <p:txBody>
          <a:bodyPr wrap="square" lIns="91440" tIns="45720" rIns="91440" bIns="45720" rtlCol="0" anchor="t">
            <a:spAutoFit/>
          </a:bodyPr>
          <a:lstStyle/>
          <a:p>
            <a:r>
              <a:rPr lang="en-US" sz="3600" b="1" dirty="0">
                <a:solidFill>
                  <a:srgbClr val="FEECD7"/>
                </a:solidFill>
                <a:latin typeface="Futura" panose="020B0602020204020303" pitchFamily="34" charset="-79"/>
                <a:cs typeface="Futura"/>
              </a:rPr>
              <a:t>FLOOD STORIES IN OTHER CULTURES</a:t>
            </a:r>
            <a:endParaRPr lang="en-US" sz="3600" b="1" dirty="0">
              <a:solidFill>
                <a:srgbClr val="FEECD7"/>
              </a:solidFill>
              <a:latin typeface="Futura" panose="020B0602020204020303" pitchFamily="34" charset="-79"/>
              <a:cs typeface="Futura" panose="020B0602020204020303" pitchFamily="34" charset="-79"/>
            </a:endParaRPr>
          </a:p>
        </p:txBody>
      </p:sp>
      <p:pic>
        <p:nvPicPr>
          <p:cNvPr id="6" name="Picture 5" descr="Flood Legends">
            <a:extLst>
              <a:ext uri="{FF2B5EF4-FFF2-40B4-BE49-F238E27FC236}">
                <a16:creationId xmlns:a16="http://schemas.microsoft.com/office/drawing/2014/main" id="{BDE77D60-D6D1-F0A1-E74E-6307F67F5213}"/>
              </a:ext>
            </a:extLst>
          </p:cNvPr>
          <p:cNvPicPr>
            <a:picLocks noChangeAspect="1"/>
          </p:cNvPicPr>
          <p:nvPr/>
        </p:nvPicPr>
        <p:blipFill>
          <a:blip r:embed="rId3"/>
          <a:stretch>
            <a:fillRect/>
          </a:stretch>
        </p:blipFill>
        <p:spPr>
          <a:xfrm>
            <a:off x="2571750" y="1184148"/>
            <a:ext cx="6400800" cy="5670804"/>
          </a:xfrm>
          <a:prstGeom prst="rect">
            <a:avLst/>
          </a:prstGeom>
        </p:spPr>
      </p:pic>
      <p:sp>
        <p:nvSpPr>
          <p:cNvPr id="5" name="TextBox 4">
            <a:extLst>
              <a:ext uri="{FF2B5EF4-FFF2-40B4-BE49-F238E27FC236}">
                <a16:creationId xmlns:a16="http://schemas.microsoft.com/office/drawing/2014/main" id="{E546054D-DDC8-F4D0-7BE5-C089BED20771}"/>
              </a:ext>
            </a:extLst>
          </p:cNvPr>
          <p:cNvSpPr txBox="1"/>
          <p:nvPr/>
        </p:nvSpPr>
        <p:spPr>
          <a:xfrm>
            <a:off x="9156553" y="5512487"/>
            <a:ext cx="2930672" cy="954107"/>
          </a:xfrm>
          <a:prstGeom prst="rect">
            <a:avLst/>
          </a:prstGeom>
          <a:noFill/>
        </p:spPr>
        <p:txBody>
          <a:bodyPr wrap="square" lIns="91440" tIns="45720" rIns="91440" bIns="45720" rtlCol="0" anchor="t">
            <a:spAutoFit/>
          </a:bodyPr>
          <a:lstStyle/>
          <a:p>
            <a:pPr algn="ctr"/>
            <a:r>
              <a:rPr lang="en-US" sz="1400" dirty="0">
                <a:solidFill>
                  <a:srgbClr val="FFFFFF"/>
                </a:solidFill>
                <a:ea typeface="+mn-lt"/>
                <a:cs typeface="+mn-lt"/>
              </a:rPr>
              <a:t>Source: B.C. Nelson, </a:t>
            </a:r>
            <a:r>
              <a:rPr lang="en-US" sz="1400" i="1" dirty="0">
                <a:solidFill>
                  <a:srgbClr val="FFFFFF"/>
                </a:solidFill>
                <a:ea typeface="+mn-lt"/>
                <a:cs typeface="+mn-lt"/>
              </a:rPr>
              <a:t>The Deluge Story in Stone</a:t>
            </a:r>
            <a:r>
              <a:rPr lang="en-US" sz="1400" dirty="0">
                <a:solidFill>
                  <a:srgbClr val="FFFFFF"/>
                </a:solidFill>
                <a:ea typeface="+mn-lt"/>
                <a:cs typeface="+mn-lt"/>
              </a:rPr>
              <a:t>, Appendix 11, Flood Traditions, Figure 38, Augsburg, Minneapolis, 1931.</a:t>
            </a:r>
            <a:endParaRPr lang="en-US" sz="2400" dirty="0">
              <a:solidFill>
                <a:srgbClr val="FFFFFF"/>
              </a:solidFill>
            </a:endParaRPr>
          </a:p>
        </p:txBody>
      </p:sp>
    </p:spTree>
    <p:extLst>
      <p:ext uri="{BB962C8B-B14F-4D97-AF65-F5344CB8AC3E}">
        <p14:creationId xmlns:p14="http://schemas.microsoft.com/office/powerpoint/2010/main" val="103194764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ed background with white text&#10;&#10;Description automatically generated">
            <a:extLst>
              <a:ext uri="{FF2B5EF4-FFF2-40B4-BE49-F238E27FC236}">
                <a16:creationId xmlns:a16="http://schemas.microsoft.com/office/drawing/2014/main" id="{254DDCEC-43BF-831F-C5C9-2B17E25ACC8B}"/>
              </a:ext>
            </a:extLst>
          </p:cNvPr>
          <p:cNvPicPr>
            <a:picLocks noChangeAspect="1"/>
          </p:cNvPicPr>
          <p:nvPr/>
        </p:nvPicPr>
        <p:blipFill rotWithShape="1">
          <a:blip r:embed="rId2"/>
          <a:srcRect t="19"/>
          <a:stretch/>
        </p:blipFill>
        <p:spPr>
          <a:xfrm>
            <a:off x="20" y="1282"/>
            <a:ext cx="12191980" cy="6856718"/>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49AAC67C-A4A8-8476-A6E9-74BE3122991C}"/>
              </a:ext>
            </a:extLst>
          </p:cNvPr>
          <p:cNvPicPr>
            <a:picLocks noChangeAspect="1"/>
          </p:cNvPicPr>
          <p:nvPr/>
        </p:nvPicPr>
        <p:blipFill>
          <a:blip r:embed="rId3"/>
          <a:stretch>
            <a:fillRect/>
          </a:stretch>
        </p:blipFill>
        <p:spPr>
          <a:xfrm>
            <a:off x="10285476" y="4951718"/>
            <a:ext cx="1905000" cy="1905000"/>
          </a:xfrm>
          <a:prstGeom prst="rect">
            <a:avLst/>
          </a:prstGeom>
        </p:spPr>
      </p:pic>
    </p:spTree>
    <p:extLst>
      <p:ext uri="{BB962C8B-B14F-4D97-AF65-F5344CB8AC3E}">
        <p14:creationId xmlns:p14="http://schemas.microsoft.com/office/powerpoint/2010/main" val="267146539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626441F-0F1B-5061-8447-18D8073C3141}"/>
              </a:ext>
            </a:extLst>
          </p:cNvPr>
          <p:cNvSpPr txBox="1"/>
          <p:nvPr/>
        </p:nvSpPr>
        <p:spPr>
          <a:xfrm>
            <a:off x="4589745" y="30626"/>
            <a:ext cx="7678455" cy="646331"/>
          </a:xfrm>
          <a:prstGeom prst="rect">
            <a:avLst/>
          </a:prstGeom>
          <a:noFill/>
        </p:spPr>
        <p:txBody>
          <a:bodyPr wrap="square" lIns="91440" tIns="45720" rIns="91440" bIns="45720" rtlCol="0" anchor="t">
            <a:spAutoFit/>
          </a:bodyPr>
          <a:lstStyle/>
          <a:p>
            <a:pPr algn="r"/>
            <a:r>
              <a:rPr lang="en-US" sz="3600" b="1" dirty="0">
                <a:solidFill>
                  <a:srgbClr val="FEECD7"/>
                </a:solidFill>
                <a:latin typeface="Futura" panose="020B0602020204020303" pitchFamily="34" charset="-79"/>
                <a:cs typeface="Futura"/>
              </a:rPr>
              <a:t>THE FLOOD NARRATIVE</a:t>
            </a:r>
            <a:endParaRPr lang="en-US" sz="3600" b="1" dirty="0">
              <a:solidFill>
                <a:srgbClr val="FEECD7"/>
              </a:solidFill>
              <a:latin typeface="Futura" panose="020B0602020204020303" pitchFamily="34" charset="-79"/>
              <a:cs typeface="Futura" panose="020B0602020204020303" pitchFamily="34" charset="-79"/>
            </a:endParaRPr>
          </a:p>
        </p:txBody>
      </p:sp>
      <p:sp>
        <p:nvSpPr>
          <p:cNvPr id="2" name="TextBox 1">
            <a:extLst>
              <a:ext uri="{FF2B5EF4-FFF2-40B4-BE49-F238E27FC236}">
                <a16:creationId xmlns:a16="http://schemas.microsoft.com/office/drawing/2014/main" id="{592281F3-4344-A57D-F9C2-A3254C038E61}"/>
              </a:ext>
            </a:extLst>
          </p:cNvPr>
          <p:cNvSpPr txBox="1"/>
          <p:nvPr/>
        </p:nvSpPr>
        <p:spPr>
          <a:xfrm>
            <a:off x="79228" y="30626"/>
            <a:ext cx="12188972" cy="6986528"/>
          </a:xfrm>
          <a:prstGeom prst="rect">
            <a:avLst/>
          </a:prstGeom>
          <a:noFill/>
        </p:spPr>
        <p:txBody>
          <a:bodyPr wrap="square" lIns="91440" tIns="45720" rIns="91440" bIns="45720" rtlCol="0" anchor="t">
            <a:spAutoFit/>
          </a:bodyPr>
          <a:lstStyle/>
          <a:p>
            <a:r>
              <a:rPr lang="en-US" sz="1400" u="sng" dirty="0">
                <a:ea typeface="+mn-lt"/>
                <a:cs typeface="+mn-lt"/>
              </a:rPr>
              <a:t>Chiastic </a:t>
            </a:r>
            <a:r>
              <a:rPr lang="en-US" sz="1400" u="sng" dirty="0" err="1">
                <a:ea typeface="+mn-lt"/>
                <a:cs typeface="+mn-lt"/>
              </a:rPr>
              <a:t>Paralleism</a:t>
            </a:r>
            <a:r>
              <a:rPr lang="en-US" sz="1400" u="sng" dirty="0">
                <a:ea typeface="+mn-lt"/>
                <a:cs typeface="+mn-lt"/>
              </a:rPr>
              <a:t> in the story of Noah and the flood (</a:t>
            </a:r>
            <a:r>
              <a:rPr lang="en-US" sz="1400" u="sng" dirty="0">
                <a:ea typeface="+mn-lt"/>
                <a:cs typeface="+mn-lt"/>
                <a:hlinkClick r:id="rId2">
                  <a:extLst>
                    <a:ext uri="{A12FA001-AC4F-418D-AE19-62706E023703}">
                      <ahyp:hlinkClr xmlns:ahyp="http://schemas.microsoft.com/office/drawing/2018/hyperlinkcolor" val="tx"/>
                    </a:ext>
                  </a:extLst>
                </a:hlinkClick>
              </a:rPr>
              <a:t>Genesis 6.10-9.19</a:t>
            </a:r>
            <a:r>
              <a:rPr lang="en-US" sz="1400" u="sng" dirty="0">
                <a:ea typeface="+mn-lt"/>
                <a:cs typeface="+mn-lt"/>
              </a:rPr>
              <a:t>):</a:t>
            </a:r>
            <a:endParaRPr lang="en-US" sz="1400" u="sng" dirty="0">
              <a:cs typeface="Calibri"/>
            </a:endParaRPr>
          </a:p>
          <a:p>
            <a:r>
              <a:rPr lang="en-US" sz="1400" dirty="0">
                <a:ea typeface="+mn-lt"/>
                <a:cs typeface="+mn-lt"/>
              </a:rPr>
              <a:t>A   Noah (10a)</a:t>
            </a:r>
            <a:endParaRPr lang="en-US" sz="1400" dirty="0">
              <a:cs typeface="Calibri"/>
            </a:endParaRPr>
          </a:p>
          <a:p>
            <a:r>
              <a:rPr lang="en-US" sz="1400" dirty="0">
                <a:ea typeface="+mn-lt"/>
                <a:cs typeface="+mn-lt"/>
              </a:rPr>
              <a:t>B      Shem, Ham, and Japheth (10b)</a:t>
            </a:r>
            <a:endParaRPr lang="en-US" sz="1400" dirty="0">
              <a:cs typeface="Calibri"/>
            </a:endParaRPr>
          </a:p>
          <a:p>
            <a:r>
              <a:rPr lang="en-US" sz="1400" dirty="0">
                <a:ea typeface="+mn-lt"/>
                <a:cs typeface="+mn-lt"/>
              </a:rPr>
              <a:t>C         Ark to be built (14-16)</a:t>
            </a:r>
            <a:endParaRPr lang="en-US" sz="1400" dirty="0">
              <a:cs typeface="Calibri"/>
            </a:endParaRPr>
          </a:p>
          <a:p>
            <a:r>
              <a:rPr lang="en-US" sz="1400" dirty="0">
                <a:ea typeface="+mn-lt"/>
                <a:cs typeface="+mn-lt"/>
              </a:rPr>
              <a:t>D            Flood announced (17)</a:t>
            </a:r>
            <a:endParaRPr lang="en-US" sz="1400" dirty="0">
              <a:cs typeface="Calibri"/>
            </a:endParaRPr>
          </a:p>
          <a:p>
            <a:r>
              <a:rPr lang="en-US" sz="1400" dirty="0">
                <a:ea typeface="+mn-lt"/>
                <a:cs typeface="+mn-lt"/>
              </a:rPr>
              <a:t>E               Covenant with Noah (18-20)</a:t>
            </a:r>
            <a:endParaRPr lang="en-US" sz="1400" dirty="0">
              <a:cs typeface="Calibri"/>
            </a:endParaRPr>
          </a:p>
          <a:p>
            <a:r>
              <a:rPr lang="en-US" sz="1400" dirty="0">
                <a:ea typeface="+mn-lt"/>
                <a:cs typeface="+mn-lt"/>
              </a:rPr>
              <a:t>F                  Food in the Ark (21)</a:t>
            </a:r>
            <a:endParaRPr lang="en-US" sz="1400" dirty="0">
              <a:cs typeface="Calibri"/>
            </a:endParaRPr>
          </a:p>
          <a:p>
            <a:r>
              <a:rPr lang="en-US" sz="1400" dirty="0">
                <a:ea typeface="+mn-lt"/>
                <a:cs typeface="+mn-lt"/>
              </a:rPr>
              <a:t>G                   Command to enter the Ark (7.1-3)</a:t>
            </a:r>
            <a:endParaRPr lang="en-US" sz="1400" dirty="0">
              <a:cs typeface="Calibri"/>
            </a:endParaRPr>
          </a:p>
          <a:p>
            <a:r>
              <a:rPr lang="en-US" sz="1400" dirty="0">
                <a:ea typeface="+mn-lt"/>
                <a:cs typeface="+mn-lt"/>
              </a:rPr>
              <a:t>H                      7 days waiting for flood (4-5)</a:t>
            </a:r>
            <a:endParaRPr lang="en-US" sz="1400" dirty="0">
              <a:cs typeface="Calibri"/>
            </a:endParaRPr>
          </a:p>
          <a:p>
            <a:r>
              <a:rPr lang="en-US" sz="1400" dirty="0">
                <a:ea typeface="+mn-lt"/>
                <a:cs typeface="+mn-lt"/>
              </a:rPr>
              <a:t>I                         7 days waiting for flood (7-10)</a:t>
            </a:r>
            <a:endParaRPr lang="en-US" sz="1400" dirty="0">
              <a:cs typeface="Calibri"/>
            </a:endParaRPr>
          </a:p>
          <a:p>
            <a:r>
              <a:rPr lang="en-US" sz="1400" dirty="0">
                <a:ea typeface="+mn-lt"/>
                <a:cs typeface="+mn-lt"/>
              </a:rPr>
              <a:t>J                            Entry to ark (11-15)</a:t>
            </a:r>
            <a:endParaRPr lang="en-US" sz="1400" dirty="0">
              <a:cs typeface="Calibri"/>
            </a:endParaRPr>
          </a:p>
          <a:p>
            <a:r>
              <a:rPr lang="en-US" sz="1400" dirty="0">
                <a:ea typeface="+mn-lt"/>
                <a:cs typeface="+mn-lt"/>
              </a:rPr>
              <a:t>K                             Yahweh shuts Noah in (16)</a:t>
            </a:r>
            <a:endParaRPr lang="en-US" sz="1400" dirty="0">
              <a:cs typeface="Calibri"/>
            </a:endParaRPr>
          </a:p>
          <a:p>
            <a:r>
              <a:rPr lang="en-US" sz="1400" dirty="0">
                <a:ea typeface="+mn-lt"/>
                <a:cs typeface="+mn-lt"/>
              </a:rPr>
              <a:t>L                                40 days flood (17a)</a:t>
            </a:r>
            <a:endParaRPr lang="en-US" sz="1400" dirty="0">
              <a:cs typeface="Calibri"/>
            </a:endParaRPr>
          </a:p>
          <a:p>
            <a:r>
              <a:rPr lang="en-US" sz="1400" dirty="0">
                <a:ea typeface="+mn-lt"/>
                <a:cs typeface="+mn-lt"/>
              </a:rPr>
              <a:t>M                                 Waters increase (17b-18)</a:t>
            </a:r>
            <a:endParaRPr lang="en-US" sz="1400" dirty="0">
              <a:cs typeface="Calibri"/>
            </a:endParaRPr>
          </a:p>
          <a:p>
            <a:r>
              <a:rPr lang="en-US" sz="1400" dirty="0">
                <a:ea typeface="+mn-lt"/>
                <a:cs typeface="+mn-lt"/>
              </a:rPr>
              <a:t>N                                     Mountains covered (18-20)</a:t>
            </a:r>
            <a:endParaRPr lang="en-US" sz="1400" dirty="0">
              <a:cs typeface="Calibri"/>
            </a:endParaRPr>
          </a:p>
          <a:p>
            <a:r>
              <a:rPr lang="en-US" sz="1400" dirty="0">
                <a:ea typeface="+mn-lt"/>
                <a:cs typeface="+mn-lt"/>
              </a:rPr>
              <a:t>O                                        150 days waters prevail (21-24)</a:t>
            </a:r>
            <a:endParaRPr lang="en-US" sz="1400" dirty="0">
              <a:cs typeface="Calibri"/>
            </a:endParaRPr>
          </a:p>
          <a:p>
            <a:r>
              <a:rPr lang="en-US" sz="1400" dirty="0">
                <a:ea typeface="+mn-lt"/>
                <a:cs typeface="+mn-lt"/>
              </a:rPr>
              <a:t>P                                           </a:t>
            </a:r>
            <a:r>
              <a:rPr lang="en-US" sz="1400" b="1" dirty="0">
                <a:ea typeface="+mn-lt"/>
                <a:cs typeface="+mn-lt"/>
              </a:rPr>
              <a:t>GOD REMEMBERS NOAH (8.1)</a:t>
            </a:r>
            <a:endParaRPr lang="en-US" sz="1400" dirty="0">
              <a:cs typeface="Calibri"/>
            </a:endParaRPr>
          </a:p>
          <a:p>
            <a:r>
              <a:rPr lang="en-US" sz="1400" dirty="0">
                <a:ea typeface="+mn-lt"/>
                <a:cs typeface="+mn-lt"/>
              </a:rPr>
              <a:t>O’                                       150 days waters abate (3)</a:t>
            </a:r>
            <a:endParaRPr lang="en-US" sz="1400" dirty="0">
              <a:cs typeface="Calibri"/>
            </a:endParaRPr>
          </a:p>
          <a:p>
            <a:r>
              <a:rPr lang="en-US" sz="1400" dirty="0">
                <a:ea typeface="+mn-lt"/>
                <a:cs typeface="+mn-lt"/>
              </a:rPr>
              <a:t>N’                                    Mountain tops become visible (4-5)</a:t>
            </a:r>
            <a:endParaRPr lang="en-US" sz="1400" dirty="0">
              <a:cs typeface="Calibri"/>
            </a:endParaRPr>
          </a:p>
          <a:p>
            <a:r>
              <a:rPr lang="en-US" sz="1400" dirty="0">
                <a:ea typeface="+mn-lt"/>
                <a:cs typeface="+mn-lt"/>
              </a:rPr>
              <a:t>M’                                Waters abate (6)</a:t>
            </a:r>
            <a:endParaRPr lang="en-US" sz="1400" dirty="0">
              <a:cs typeface="Calibri"/>
            </a:endParaRPr>
          </a:p>
          <a:p>
            <a:r>
              <a:rPr lang="en-US" sz="1400" dirty="0">
                <a:ea typeface="+mn-lt"/>
                <a:cs typeface="+mn-lt"/>
              </a:rPr>
              <a:t>L’                             40 days (end of) (6a)</a:t>
            </a:r>
            <a:endParaRPr lang="en-US" sz="1400" dirty="0">
              <a:cs typeface="Calibri"/>
            </a:endParaRPr>
          </a:p>
          <a:p>
            <a:r>
              <a:rPr lang="en-US" sz="1400" dirty="0">
                <a:ea typeface="+mn-lt"/>
                <a:cs typeface="+mn-lt"/>
              </a:rPr>
              <a:t>K’                            Noah opens window of ark (6b)</a:t>
            </a:r>
            <a:endParaRPr lang="en-US" sz="1400" dirty="0">
              <a:cs typeface="Calibri"/>
            </a:endParaRPr>
          </a:p>
          <a:p>
            <a:r>
              <a:rPr lang="en-US" sz="1400" dirty="0">
                <a:ea typeface="+mn-lt"/>
                <a:cs typeface="+mn-lt"/>
              </a:rPr>
              <a:t>J’                           Raven and dove leave ark (7-9)</a:t>
            </a:r>
            <a:endParaRPr lang="en-US" sz="1400" dirty="0">
              <a:cs typeface="Calibri"/>
            </a:endParaRPr>
          </a:p>
          <a:p>
            <a:r>
              <a:rPr lang="en-US" sz="1400" dirty="0">
                <a:ea typeface="+mn-lt"/>
                <a:cs typeface="+mn-lt"/>
              </a:rPr>
              <a:t>I’                        7 days waiting for waters to subside (10-11)</a:t>
            </a:r>
            <a:endParaRPr lang="en-US" sz="1400" dirty="0">
              <a:cs typeface="Calibri"/>
            </a:endParaRPr>
          </a:p>
          <a:p>
            <a:r>
              <a:rPr lang="en-US" sz="1400" dirty="0">
                <a:ea typeface="+mn-lt"/>
                <a:cs typeface="+mn-lt"/>
              </a:rPr>
              <a:t>H’                    7 days waiting for waters to subside (12-13)</a:t>
            </a:r>
            <a:endParaRPr lang="en-US" sz="1400" dirty="0">
              <a:cs typeface="Calibri"/>
            </a:endParaRPr>
          </a:p>
          <a:p>
            <a:r>
              <a:rPr lang="en-US" sz="1400" dirty="0">
                <a:ea typeface="+mn-lt"/>
                <a:cs typeface="+mn-lt"/>
              </a:rPr>
              <a:t>G’                 Command to leave the ark (15-17)</a:t>
            </a:r>
            <a:endParaRPr lang="en-US" sz="1400" dirty="0">
              <a:cs typeface="Calibri"/>
            </a:endParaRPr>
          </a:p>
          <a:p>
            <a:r>
              <a:rPr lang="en-US" sz="1400" dirty="0">
                <a:ea typeface="+mn-lt"/>
                <a:cs typeface="+mn-lt"/>
              </a:rPr>
              <a:t>F’                Food outside the ark (9.1-4)</a:t>
            </a:r>
            <a:endParaRPr lang="en-US" sz="1400" dirty="0">
              <a:cs typeface="Calibri"/>
            </a:endParaRPr>
          </a:p>
          <a:p>
            <a:r>
              <a:rPr lang="en-US" sz="1400" dirty="0">
                <a:ea typeface="+mn-lt"/>
                <a:cs typeface="+mn-lt"/>
              </a:rPr>
              <a:t>E’             Covenant with all flesh (8-10)</a:t>
            </a:r>
            <a:endParaRPr lang="en-US" sz="1400" dirty="0">
              <a:cs typeface="Calibri"/>
            </a:endParaRPr>
          </a:p>
          <a:p>
            <a:r>
              <a:rPr lang="en-US" sz="1400" dirty="0">
                <a:ea typeface="+mn-lt"/>
                <a:cs typeface="+mn-lt"/>
              </a:rPr>
              <a:t>D’          No flood in future (11-17)</a:t>
            </a:r>
            <a:endParaRPr lang="en-US" sz="1400" dirty="0">
              <a:cs typeface="Calibri"/>
            </a:endParaRPr>
          </a:p>
          <a:p>
            <a:r>
              <a:rPr lang="en-US" sz="1400" dirty="0">
                <a:ea typeface="+mn-lt"/>
                <a:cs typeface="+mn-lt"/>
              </a:rPr>
              <a:t>C’        Ark (18a)</a:t>
            </a:r>
            <a:endParaRPr lang="en-US" sz="1400" dirty="0">
              <a:cs typeface="Calibri"/>
            </a:endParaRPr>
          </a:p>
          <a:p>
            <a:r>
              <a:rPr lang="en-US" sz="1400" dirty="0">
                <a:ea typeface="+mn-lt"/>
                <a:cs typeface="+mn-lt"/>
              </a:rPr>
              <a:t>B’      Shem, Ham, Japheth (18b)</a:t>
            </a:r>
            <a:endParaRPr lang="en-US" sz="1400" dirty="0">
              <a:cs typeface="Calibri"/>
            </a:endParaRPr>
          </a:p>
          <a:p>
            <a:r>
              <a:rPr lang="en-US" sz="1400" dirty="0">
                <a:ea typeface="+mn-lt"/>
                <a:cs typeface="+mn-lt"/>
              </a:rPr>
              <a:t>A’  Noah (19)</a:t>
            </a:r>
            <a:endParaRPr lang="en-US" sz="1400" dirty="0">
              <a:cs typeface="Calibri"/>
            </a:endParaRPr>
          </a:p>
        </p:txBody>
      </p:sp>
    </p:spTree>
    <p:extLst>
      <p:ext uri="{BB962C8B-B14F-4D97-AF65-F5344CB8AC3E}">
        <p14:creationId xmlns:p14="http://schemas.microsoft.com/office/powerpoint/2010/main" val="60182320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THE FLOOD - CH. 7</a:t>
            </a:r>
          </a:p>
        </p:txBody>
      </p:sp>
      <p:sp>
        <p:nvSpPr>
          <p:cNvPr id="2" name="TextBox 1">
            <a:extLst>
              <a:ext uri="{FF2B5EF4-FFF2-40B4-BE49-F238E27FC236}">
                <a16:creationId xmlns:a16="http://schemas.microsoft.com/office/drawing/2014/main" id="{592281F3-4344-A57D-F9C2-A3254C038E61}"/>
              </a:ext>
            </a:extLst>
          </p:cNvPr>
          <p:cNvSpPr txBox="1"/>
          <p:nvPr/>
        </p:nvSpPr>
        <p:spPr>
          <a:xfrm>
            <a:off x="3028" y="1194223"/>
            <a:ext cx="12188972" cy="4862870"/>
          </a:xfrm>
          <a:prstGeom prst="rect">
            <a:avLst/>
          </a:prstGeom>
          <a:noFill/>
        </p:spPr>
        <p:txBody>
          <a:bodyPr wrap="square" rtlCol="0">
            <a:spAutoFit/>
          </a:bodyPr>
          <a:lstStyle/>
          <a:p>
            <a:pPr algn="ctr"/>
            <a:r>
              <a:rPr lang="en-US" sz="3200" b="1" dirty="0">
                <a:latin typeface="Century Gothic" panose="020B0502020202020204" pitchFamily="34" charset="0"/>
                <a:cs typeface="Futura Medium" panose="020B0602020204020303" pitchFamily="34" charset="-79"/>
              </a:rPr>
              <a:t>v.1 </a:t>
            </a:r>
            <a:r>
              <a:rPr lang="en-US" sz="3200" dirty="0">
                <a:latin typeface="Century Gothic" panose="020B0502020202020204" pitchFamily="34" charset="0"/>
                <a:cs typeface="Futura Medium" panose="020B0602020204020303" pitchFamily="34" charset="-79"/>
              </a:rPr>
              <a:t>: The Lord speaks to Noah</a:t>
            </a:r>
          </a:p>
          <a:p>
            <a:pPr algn="ctr"/>
            <a:endParaRPr lang="en-US" sz="1100" dirty="0">
              <a:latin typeface="Century Gothic" panose="020B0502020202020204" pitchFamily="34" charset="0"/>
              <a:cs typeface="Futura Medium" panose="020B0602020204020303" pitchFamily="34" charset="-79"/>
            </a:endParaRPr>
          </a:p>
          <a:p>
            <a:pPr algn="ctr"/>
            <a:r>
              <a:rPr lang="en-US" sz="3200" b="1" dirty="0">
                <a:latin typeface="Century Gothic" panose="020B0502020202020204" pitchFamily="34" charset="0"/>
                <a:cs typeface="Futura Medium" panose="020B0602020204020303" pitchFamily="34" charset="-79"/>
              </a:rPr>
              <a:t>vs. 2-3 </a:t>
            </a:r>
            <a:r>
              <a:rPr lang="en-US" sz="3200" dirty="0">
                <a:latin typeface="Century Gothic" panose="020B0502020202020204" pitchFamily="34" charset="0"/>
                <a:cs typeface="Futura Medium" panose="020B0602020204020303" pitchFamily="34" charset="-79"/>
              </a:rPr>
              <a:t>: Clean &amp; unclean animals</a:t>
            </a:r>
          </a:p>
          <a:p>
            <a:pPr algn="ctr"/>
            <a:endParaRPr lang="en-US" sz="1100" dirty="0">
              <a:latin typeface="Century Gothic" panose="020B0502020202020204" pitchFamily="34" charset="0"/>
              <a:cs typeface="Futura Medium" panose="020B0602020204020303" pitchFamily="34" charset="-79"/>
            </a:endParaRPr>
          </a:p>
          <a:p>
            <a:pPr algn="ctr"/>
            <a:r>
              <a:rPr lang="en-US" sz="3200" b="1" dirty="0">
                <a:latin typeface="Century Gothic" panose="020B0502020202020204" pitchFamily="34" charset="0"/>
                <a:cs typeface="Futura Medium" panose="020B0602020204020303" pitchFamily="34" charset="-79"/>
              </a:rPr>
              <a:t>vs. 4-5 </a:t>
            </a:r>
            <a:r>
              <a:rPr lang="en-US" sz="3200" dirty="0">
                <a:latin typeface="Century Gothic" panose="020B0502020202020204" pitchFamily="34" charset="0"/>
                <a:cs typeface="Futura Medium" panose="020B0602020204020303" pitchFamily="34" charset="-79"/>
              </a:rPr>
              <a:t>: God’s warning and Noah’s response</a:t>
            </a:r>
          </a:p>
          <a:p>
            <a:pPr algn="ctr"/>
            <a:endParaRPr lang="en-US" sz="3200" dirty="0">
              <a:latin typeface="Century Gothic" panose="020B0502020202020204" pitchFamily="34" charset="0"/>
              <a:cs typeface="Futura Medium" panose="020B0602020204020303" pitchFamily="34" charset="-79"/>
            </a:endParaRPr>
          </a:p>
          <a:p>
            <a:pPr algn="ctr"/>
            <a:r>
              <a:rPr lang="en-US" sz="3200" b="1" u="sng" dirty="0">
                <a:latin typeface="Century Gothic" panose="020B0502020202020204" pitchFamily="34" charset="0"/>
                <a:cs typeface="Futura Medium" panose="020B0602020204020303" pitchFamily="34" charset="-79"/>
              </a:rPr>
              <a:t>Ch 7 Vs. 4-5 ESV</a:t>
            </a:r>
          </a:p>
          <a:p>
            <a:pPr algn="ctr"/>
            <a:r>
              <a:rPr lang="en-US" sz="3200" dirty="0">
                <a:latin typeface="Century Gothic" panose="020B0502020202020204" pitchFamily="34" charset="0"/>
                <a:cs typeface="Futura Medium" panose="020B0602020204020303" pitchFamily="34" charset="-79"/>
              </a:rPr>
              <a:t> “4 For in seven days I will send rain on the earth forty days and forty nights, and every living thing[c] that I have made I will blot out from the face of the ground.” 5 And Noah did all that the Lord had commanded him.”</a:t>
            </a:r>
          </a:p>
        </p:txBody>
      </p:sp>
    </p:spTree>
    <p:extLst>
      <p:ext uri="{BB962C8B-B14F-4D97-AF65-F5344CB8AC3E}">
        <p14:creationId xmlns:p14="http://schemas.microsoft.com/office/powerpoint/2010/main" val="134046410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THE FLOOD – CH. 7</a:t>
            </a:r>
          </a:p>
        </p:txBody>
      </p:sp>
      <p:sp>
        <p:nvSpPr>
          <p:cNvPr id="2" name="TextBox 1">
            <a:extLst>
              <a:ext uri="{FF2B5EF4-FFF2-40B4-BE49-F238E27FC236}">
                <a16:creationId xmlns:a16="http://schemas.microsoft.com/office/drawing/2014/main" id="{592281F3-4344-A57D-F9C2-A3254C038E61}"/>
              </a:ext>
            </a:extLst>
          </p:cNvPr>
          <p:cNvSpPr txBox="1"/>
          <p:nvPr/>
        </p:nvSpPr>
        <p:spPr>
          <a:xfrm>
            <a:off x="206435" y="1616762"/>
            <a:ext cx="11911584" cy="4185761"/>
          </a:xfrm>
          <a:prstGeom prst="rect">
            <a:avLst/>
          </a:prstGeom>
          <a:noFill/>
        </p:spPr>
        <p:txBody>
          <a:bodyPr wrap="square" lIns="91440" tIns="45720" rIns="91440" bIns="45720" rtlCol="0" anchor="t">
            <a:spAutoFit/>
          </a:bodyPr>
          <a:lstStyle/>
          <a:p>
            <a:pPr algn="ctr"/>
            <a:r>
              <a:rPr lang="en-US" sz="6600" baseline="30000" dirty="0">
                <a:latin typeface="Century Gothic"/>
                <a:ea typeface="+mn-lt"/>
                <a:cs typeface="+mn-lt"/>
              </a:rPr>
              <a:t>Hebrews 11: 7 ESV</a:t>
            </a:r>
          </a:p>
          <a:p>
            <a:pPr algn="ctr"/>
            <a:endParaRPr lang="en-US" sz="3600" baseline="30000" dirty="0">
              <a:latin typeface="Century Gothic"/>
              <a:ea typeface="+mn-lt"/>
              <a:cs typeface="+mn-lt"/>
            </a:endParaRPr>
          </a:p>
          <a:p>
            <a:pPr algn="ctr"/>
            <a:r>
              <a:rPr lang="en-US" sz="5400" b="1" baseline="30000" dirty="0">
                <a:latin typeface="Century Gothic"/>
                <a:ea typeface="+mn-lt"/>
                <a:cs typeface="+mn-lt"/>
              </a:rPr>
              <a:t> </a:t>
            </a:r>
            <a:r>
              <a:rPr lang="en-US" sz="5400" b="1" i="1" baseline="30000" dirty="0">
                <a:latin typeface="Century Gothic"/>
                <a:ea typeface="+mn-lt"/>
                <a:cs typeface="+mn-lt"/>
              </a:rPr>
              <a:t>7 “By faith Noah, being warned by God concerning events as yet unseen, in reverent fear constructed an ark for the saving of his household. By this he condemned the world and became an heir of the righteousness that comes by faith.”</a:t>
            </a:r>
            <a:endParaRPr lang="en-US" sz="5400" i="1" dirty="0">
              <a:latin typeface="Century Gothic"/>
              <a:cs typeface="Calibri"/>
            </a:endParaRPr>
          </a:p>
        </p:txBody>
      </p:sp>
    </p:spTree>
    <p:extLst>
      <p:ext uri="{BB962C8B-B14F-4D97-AF65-F5344CB8AC3E}">
        <p14:creationId xmlns:p14="http://schemas.microsoft.com/office/powerpoint/2010/main" val="75868629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THE FLOOD – CH. 7</a:t>
            </a:r>
          </a:p>
        </p:txBody>
      </p:sp>
      <p:sp>
        <p:nvSpPr>
          <p:cNvPr id="2" name="TextBox 1">
            <a:extLst>
              <a:ext uri="{FF2B5EF4-FFF2-40B4-BE49-F238E27FC236}">
                <a16:creationId xmlns:a16="http://schemas.microsoft.com/office/drawing/2014/main" id="{592281F3-4344-A57D-F9C2-A3254C038E61}"/>
              </a:ext>
            </a:extLst>
          </p:cNvPr>
          <p:cNvSpPr txBox="1"/>
          <p:nvPr/>
        </p:nvSpPr>
        <p:spPr>
          <a:xfrm>
            <a:off x="3028" y="1481755"/>
            <a:ext cx="12188972" cy="4031873"/>
          </a:xfrm>
          <a:prstGeom prst="rect">
            <a:avLst/>
          </a:prstGeom>
          <a:noFill/>
        </p:spPr>
        <p:txBody>
          <a:bodyPr wrap="square" rtlCol="0">
            <a:spAutoFit/>
          </a:bodyPr>
          <a:lstStyle/>
          <a:p>
            <a:pPr algn="ctr"/>
            <a:r>
              <a:rPr lang="en-US" sz="3200" b="1" dirty="0">
                <a:latin typeface="Century Gothic" panose="020B0502020202020204" pitchFamily="34" charset="0"/>
                <a:cs typeface="Futura Medium" panose="020B0602020204020303" pitchFamily="34" charset="-79"/>
              </a:rPr>
              <a:t>vs. 6-7 </a:t>
            </a:r>
            <a:r>
              <a:rPr lang="en-US" sz="3200" dirty="0">
                <a:latin typeface="Century Gothic" panose="020B0502020202020204" pitchFamily="34" charset="0"/>
                <a:cs typeface="Futura Medium" panose="020B0602020204020303" pitchFamily="34" charset="-79"/>
              </a:rPr>
              <a:t>: Noah is 600 when the flood begins</a:t>
            </a:r>
          </a:p>
          <a:p>
            <a:pPr algn="ctr"/>
            <a:endParaRPr lang="en-US" sz="3200" dirty="0">
              <a:latin typeface="Century Gothic" panose="020B0502020202020204" pitchFamily="34" charset="0"/>
              <a:cs typeface="Futura Medium" panose="020B0602020204020303" pitchFamily="34" charset="-79"/>
            </a:endParaRPr>
          </a:p>
          <a:p>
            <a:pPr algn="ctr"/>
            <a:r>
              <a:rPr lang="en-US" sz="3200" b="1" dirty="0">
                <a:latin typeface="Century Gothic" panose="020B0502020202020204" pitchFamily="34" charset="0"/>
                <a:cs typeface="Futura Medium" panose="020B0602020204020303" pitchFamily="34" charset="-79"/>
              </a:rPr>
              <a:t>vs. 8-9 </a:t>
            </a:r>
            <a:r>
              <a:rPr lang="en-US" sz="3200" dirty="0">
                <a:latin typeface="Century Gothic" panose="020B0502020202020204" pitchFamily="34" charset="0"/>
                <a:cs typeface="Futura Medium" panose="020B0602020204020303" pitchFamily="34" charset="-79"/>
              </a:rPr>
              <a:t>: The animals enter the ark</a:t>
            </a:r>
          </a:p>
          <a:p>
            <a:pPr algn="ctr"/>
            <a:endParaRPr lang="en-US" sz="3200" dirty="0">
              <a:latin typeface="Century Gothic" panose="020B0502020202020204" pitchFamily="34" charset="0"/>
              <a:cs typeface="Futura Medium" panose="020B0602020204020303" pitchFamily="34" charset="-79"/>
            </a:endParaRPr>
          </a:p>
          <a:p>
            <a:pPr algn="ctr"/>
            <a:r>
              <a:rPr lang="en-US" sz="3200" b="1" dirty="0">
                <a:latin typeface="Century Gothic" panose="020B0502020202020204" pitchFamily="34" charset="0"/>
                <a:cs typeface="Futura Medium" panose="020B0602020204020303" pitchFamily="34" charset="-79"/>
              </a:rPr>
              <a:t>v. 10-13 </a:t>
            </a:r>
            <a:r>
              <a:rPr lang="en-US" sz="3200" dirty="0">
                <a:latin typeface="Century Gothic" panose="020B0502020202020204" pitchFamily="34" charset="0"/>
                <a:cs typeface="Futura Medium" panose="020B0602020204020303" pitchFamily="34" charset="-79"/>
              </a:rPr>
              <a:t>: Flooding begins. Rains for 40 days and nights</a:t>
            </a:r>
          </a:p>
          <a:p>
            <a:pPr algn="ctr"/>
            <a:r>
              <a:rPr lang="en-US" sz="3200" dirty="0">
                <a:latin typeface="Century Gothic" panose="020B0502020202020204" pitchFamily="34" charset="0"/>
                <a:cs typeface="Futura Medium" panose="020B0602020204020303" pitchFamily="34" charset="-79"/>
              </a:rPr>
              <a:t> </a:t>
            </a:r>
          </a:p>
          <a:p>
            <a:pPr algn="ctr"/>
            <a:r>
              <a:rPr lang="en-US" sz="3200" b="1" dirty="0">
                <a:latin typeface="Century Gothic" panose="020B0502020202020204" pitchFamily="34" charset="0"/>
                <a:cs typeface="Futura Medium" panose="020B0602020204020303" pitchFamily="34" charset="-79"/>
              </a:rPr>
              <a:t>vs. 16 </a:t>
            </a:r>
            <a:r>
              <a:rPr lang="en-US" sz="3200" dirty="0">
                <a:latin typeface="Century Gothic" panose="020B0502020202020204" pitchFamily="34" charset="0"/>
                <a:cs typeface="Futura Medium" panose="020B0602020204020303" pitchFamily="34" charset="-79"/>
              </a:rPr>
              <a:t>: God’s fatherly act of care at the brink of judgement</a:t>
            </a:r>
          </a:p>
          <a:p>
            <a:pPr algn="ctr"/>
            <a:endParaRPr lang="en-US" sz="3200" dirty="0">
              <a:latin typeface="Century Gothic" panose="020B0502020202020204" pitchFamily="34" charset="0"/>
              <a:cs typeface="Futura Medium" panose="020B0602020204020303" pitchFamily="34" charset="-79"/>
            </a:endParaRPr>
          </a:p>
        </p:txBody>
      </p:sp>
    </p:spTree>
    <p:extLst>
      <p:ext uri="{BB962C8B-B14F-4D97-AF65-F5344CB8AC3E}">
        <p14:creationId xmlns:p14="http://schemas.microsoft.com/office/powerpoint/2010/main" val="243080894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THE FLOOD – CH. 8</a:t>
            </a:r>
          </a:p>
        </p:txBody>
      </p:sp>
      <p:sp>
        <p:nvSpPr>
          <p:cNvPr id="2" name="TextBox 1">
            <a:extLst>
              <a:ext uri="{FF2B5EF4-FFF2-40B4-BE49-F238E27FC236}">
                <a16:creationId xmlns:a16="http://schemas.microsoft.com/office/drawing/2014/main" id="{592281F3-4344-A57D-F9C2-A3254C038E61}"/>
              </a:ext>
            </a:extLst>
          </p:cNvPr>
          <p:cNvSpPr txBox="1"/>
          <p:nvPr/>
        </p:nvSpPr>
        <p:spPr>
          <a:xfrm>
            <a:off x="3028" y="1580579"/>
            <a:ext cx="12188972" cy="4154984"/>
          </a:xfrm>
          <a:prstGeom prst="rect">
            <a:avLst/>
          </a:prstGeom>
          <a:noFill/>
        </p:spPr>
        <p:txBody>
          <a:bodyPr wrap="square" rtlCol="0">
            <a:spAutoFit/>
          </a:bodyPr>
          <a:lstStyle/>
          <a:p>
            <a:pPr algn="ctr"/>
            <a:r>
              <a:rPr lang="en-US" sz="4400" dirty="0">
                <a:latin typeface="Century Gothic" panose="020B0502020202020204" pitchFamily="34" charset="0"/>
                <a:cs typeface="Futura Medium" panose="020B0602020204020303" pitchFamily="34" charset="-79"/>
              </a:rPr>
              <a:t>Ephesians 2:8-9 ESV</a:t>
            </a:r>
          </a:p>
          <a:p>
            <a:pPr algn="ctr"/>
            <a:endParaRPr lang="en-US" sz="4400" dirty="0">
              <a:latin typeface="Century Gothic" panose="020B0502020202020204" pitchFamily="34" charset="0"/>
              <a:cs typeface="Futura Medium" panose="020B0602020204020303" pitchFamily="34" charset="-79"/>
            </a:endParaRPr>
          </a:p>
          <a:p>
            <a:pPr algn="ctr"/>
            <a:r>
              <a:rPr lang="en-US" sz="4400" dirty="0">
                <a:latin typeface="Century Gothic" panose="020B0502020202020204" pitchFamily="34" charset="0"/>
                <a:cs typeface="Futura Medium" panose="020B0602020204020303" pitchFamily="34" charset="-79"/>
              </a:rPr>
              <a:t>8 "For by grace you have been saved through faith. </a:t>
            </a:r>
            <a:r>
              <a:rPr lang="en-US" sz="4400" b="1" dirty="0">
                <a:latin typeface="Century Gothic" panose="020B0502020202020204" pitchFamily="34" charset="0"/>
                <a:cs typeface="Futura Medium" panose="020B0602020204020303" pitchFamily="34" charset="-79"/>
              </a:rPr>
              <a:t>And this is not your own doing; it is the gift of God, </a:t>
            </a:r>
            <a:r>
              <a:rPr lang="en-US" sz="4400" dirty="0">
                <a:latin typeface="Century Gothic" panose="020B0502020202020204" pitchFamily="34" charset="0"/>
                <a:cs typeface="Futura Medium" panose="020B0602020204020303" pitchFamily="34" charset="-79"/>
              </a:rPr>
              <a:t>9 </a:t>
            </a:r>
            <a:r>
              <a:rPr lang="en-US" sz="4400" b="1" dirty="0">
                <a:latin typeface="Century Gothic" panose="020B0502020202020204" pitchFamily="34" charset="0"/>
                <a:cs typeface="Futura Medium" panose="020B0602020204020303" pitchFamily="34" charset="-79"/>
              </a:rPr>
              <a:t>not a result of works</a:t>
            </a:r>
            <a:r>
              <a:rPr lang="en-US" sz="4400" dirty="0">
                <a:latin typeface="Century Gothic" panose="020B0502020202020204" pitchFamily="34" charset="0"/>
                <a:cs typeface="Futura Medium" panose="020B0602020204020303" pitchFamily="34" charset="-79"/>
              </a:rPr>
              <a:t>, so that no one may boast."</a:t>
            </a:r>
          </a:p>
        </p:txBody>
      </p:sp>
    </p:spTree>
    <p:extLst>
      <p:ext uri="{BB962C8B-B14F-4D97-AF65-F5344CB8AC3E}">
        <p14:creationId xmlns:p14="http://schemas.microsoft.com/office/powerpoint/2010/main" val="274696891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THE FLOOD – CH. 7</a:t>
            </a:r>
          </a:p>
        </p:txBody>
      </p:sp>
      <p:sp>
        <p:nvSpPr>
          <p:cNvPr id="2" name="TextBox 1">
            <a:extLst>
              <a:ext uri="{FF2B5EF4-FFF2-40B4-BE49-F238E27FC236}">
                <a16:creationId xmlns:a16="http://schemas.microsoft.com/office/drawing/2014/main" id="{592281F3-4344-A57D-F9C2-A3254C038E61}"/>
              </a:ext>
            </a:extLst>
          </p:cNvPr>
          <p:cNvSpPr txBox="1"/>
          <p:nvPr/>
        </p:nvSpPr>
        <p:spPr>
          <a:xfrm>
            <a:off x="3028" y="2228671"/>
            <a:ext cx="12188972" cy="3970318"/>
          </a:xfrm>
          <a:prstGeom prst="rect">
            <a:avLst/>
          </a:prstGeom>
          <a:noFill/>
        </p:spPr>
        <p:txBody>
          <a:bodyPr wrap="square" rtlCol="0">
            <a:spAutoFit/>
          </a:bodyPr>
          <a:lstStyle/>
          <a:p>
            <a:pPr algn="ctr"/>
            <a:r>
              <a:rPr lang="en-US" sz="3600" b="1" dirty="0">
                <a:latin typeface="Century Gothic" panose="020B0502020202020204" pitchFamily="34" charset="0"/>
                <a:cs typeface="Futura Medium" panose="020B0602020204020303" pitchFamily="34" charset="-79"/>
              </a:rPr>
              <a:t>vs. 17-18</a:t>
            </a:r>
            <a:r>
              <a:rPr lang="en-US" sz="3600" dirty="0">
                <a:latin typeface="Century Gothic" panose="020B0502020202020204" pitchFamily="34" charset="0"/>
                <a:cs typeface="Futura Medium" panose="020B0602020204020303" pitchFamily="34" charset="-79"/>
              </a:rPr>
              <a:t>: Flooding increases, ark begins to float</a:t>
            </a:r>
          </a:p>
          <a:p>
            <a:pPr algn="ctr"/>
            <a:endParaRPr lang="en-US" sz="3600" dirty="0">
              <a:latin typeface="Century Gothic" panose="020B0502020202020204" pitchFamily="34" charset="0"/>
              <a:cs typeface="Futura Medium" panose="020B0602020204020303" pitchFamily="34" charset="-79"/>
            </a:endParaRPr>
          </a:p>
          <a:p>
            <a:pPr algn="ctr"/>
            <a:r>
              <a:rPr lang="en-US" sz="3600" b="1" dirty="0">
                <a:latin typeface="Century Gothic" panose="020B0502020202020204" pitchFamily="34" charset="0"/>
                <a:cs typeface="Futura Medium" panose="020B0602020204020303" pitchFamily="34" charset="-79"/>
              </a:rPr>
              <a:t>vs. 19-20 </a:t>
            </a:r>
            <a:r>
              <a:rPr lang="en-US" sz="3600" dirty="0">
                <a:latin typeface="Century Gothic" panose="020B0502020202020204" pitchFamily="34" charset="0"/>
                <a:cs typeface="Futura Medium" panose="020B0602020204020303" pitchFamily="34" charset="-79"/>
              </a:rPr>
              <a:t>: All mountains covered by flood</a:t>
            </a:r>
          </a:p>
          <a:p>
            <a:pPr algn="ctr"/>
            <a:endParaRPr lang="en-US" sz="3600" dirty="0">
              <a:latin typeface="Century Gothic" panose="020B0502020202020204" pitchFamily="34" charset="0"/>
              <a:cs typeface="Futura Medium" panose="020B0602020204020303" pitchFamily="34" charset="-79"/>
            </a:endParaRPr>
          </a:p>
          <a:p>
            <a:pPr algn="ctr"/>
            <a:r>
              <a:rPr lang="en-US" sz="3600" b="1" dirty="0">
                <a:latin typeface="Century Gothic" panose="020B0502020202020204" pitchFamily="34" charset="0"/>
                <a:cs typeface="Futura Medium" panose="020B0602020204020303" pitchFamily="34" charset="-79"/>
              </a:rPr>
              <a:t>vs. 21-23 </a:t>
            </a:r>
            <a:r>
              <a:rPr lang="en-US" sz="3600" dirty="0">
                <a:latin typeface="Century Gothic" panose="020B0502020202020204" pitchFamily="34" charset="0"/>
                <a:cs typeface="Futura Medium" panose="020B0602020204020303" pitchFamily="34" charset="-79"/>
              </a:rPr>
              <a:t>: “All flesh died…” except for those on the ark. </a:t>
            </a:r>
          </a:p>
          <a:p>
            <a:pPr algn="ctr"/>
            <a:endParaRPr lang="en-US" sz="3600" dirty="0">
              <a:latin typeface="Century Gothic" panose="020B0502020202020204" pitchFamily="34" charset="0"/>
              <a:cs typeface="Futura Medium" panose="020B0602020204020303" pitchFamily="34" charset="-79"/>
            </a:endParaRPr>
          </a:p>
        </p:txBody>
      </p:sp>
    </p:spTree>
    <p:extLst>
      <p:ext uri="{BB962C8B-B14F-4D97-AF65-F5344CB8AC3E}">
        <p14:creationId xmlns:p14="http://schemas.microsoft.com/office/powerpoint/2010/main" val="18838455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wall with a red stripe&#10;&#10;Description automatically generated">
            <a:extLst>
              <a:ext uri="{FF2B5EF4-FFF2-40B4-BE49-F238E27FC236}">
                <a16:creationId xmlns:a16="http://schemas.microsoft.com/office/drawing/2014/main" id="{FFA57756-1D21-F4EF-4339-56A358606682}"/>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26441F-0F1B-5061-8447-18D8073C3141}"/>
              </a:ext>
            </a:extLst>
          </p:cNvPr>
          <p:cNvSpPr txBox="1"/>
          <p:nvPr/>
        </p:nvSpPr>
        <p:spPr>
          <a:xfrm>
            <a:off x="206435" y="547892"/>
            <a:ext cx="7678455" cy="646331"/>
          </a:xfrm>
          <a:prstGeom prst="rect">
            <a:avLst/>
          </a:prstGeom>
          <a:noFill/>
        </p:spPr>
        <p:txBody>
          <a:bodyPr wrap="square" rtlCol="0">
            <a:spAutoFit/>
          </a:bodyPr>
          <a:lstStyle/>
          <a:p>
            <a:r>
              <a:rPr lang="en-US" sz="3600" b="1" dirty="0">
                <a:solidFill>
                  <a:srgbClr val="FEECD7"/>
                </a:solidFill>
                <a:latin typeface="Futura" panose="020B0602020204020303" pitchFamily="34" charset="-79"/>
                <a:cs typeface="Futura" panose="020B0602020204020303" pitchFamily="34" charset="-79"/>
              </a:rPr>
              <a:t>THE FLOOD – CH. 8</a:t>
            </a:r>
          </a:p>
        </p:txBody>
      </p:sp>
      <p:sp>
        <p:nvSpPr>
          <p:cNvPr id="2" name="TextBox 1">
            <a:extLst>
              <a:ext uri="{FF2B5EF4-FFF2-40B4-BE49-F238E27FC236}">
                <a16:creationId xmlns:a16="http://schemas.microsoft.com/office/drawing/2014/main" id="{592281F3-4344-A57D-F9C2-A3254C038E61}"/>
              </a:ext>
            </a:extLst>
          </p:cNvPr>
          <p:cNvSpPr txBox="1"/>
          <p:nvPr/>
        </p:nvSpPr>
        <p:spPr>
          <a:xfrm>
            <a:off x="3028" y="2423980"/>
            <a:ext cx="12188972" cy="3970318"/>
          </a:xfrm>
          <a:prstGeom prst="rect">
            <a:avLst/>
          </a:prstGeom>
          <a:noFill/>
        </p:spPr>
        <p:txBody>
          <a:bodyPr wrap="square" rtlCol="0">
            <a:spAutoFit/>
          </a:bodyPr>
          <a:lstStyle/>
          <a:p>
            <a:pPr algn="ctr"/>
            <a:r>
              <a:rPr lang="en-US" sz="3600" b="1" dirty="0">
                <a:latin typeface="Century Gothic" panose="020B0502020202020204" pitchFamily="34" charset="0"/>
                <a:cs typeface="Futura Medium" panose="020B0602020204020303" pitchFamily="34" charset="-79"/>
              </a:rPr>
              <a:t>v. 1 </a:t>
            </a:r>
            <a:r>
              <a:rPr lang="en-US" sz="3600" dirty="0">
                <a:latin typeface="Century Gothic" panose="020B0502020202020204" pitchFamily="34" charset="0"/>
                <a:cs typeface="Futura Medium" panose="020B0602020204020303" pitchFamily="34" charset="-79"/>
              </a:rPr>
              <a:t>: “But God remembered Noah”</a:t>
            </a:r>
          </a:p>
          <a:p>
            <a:pPr algn="ctr"/>
            <a:endParaRPr lang="en-US" sz="3600" dirty="0">
              <a:latin typeface="Century Gothic" panose="020B0502020202020204" pitchFamily="34" charset="0"/>
              <a:cs typeface="Futura Medium" panose="020B0602020204020303" pitchFamily="34" charset="-79"/>
            </a:endParaRPr>
          </a:p>
          <a:p>
            <a:pPr algn="ctr"/>
            <a:r>
              <a:rPr lang="en-US" sz="3600" b="1" dirty="0">
                <a:latin typeface="Century Gothic" panose="020B0502020202020204" pitchFamily="34" charset="0"/>
                <a:cs typeface="Futura Medium" panose="020B0602020204020303" pitchFamily="34" charset="-79"/>
              </a:rPr>
              <a:t>vs. 2-3 </a:t>
            </a:r>
            <a:r>
              <a:rPr lang="en-US" sz="3600" dirty="0">
                <a:latin typeface="Century Gothic" panose="020B0502020202020204" pitchFamily="34" charset="0"/>
                <a:cs typeface="Futura Medium" panose="020B0602020204020303" pitchFamily="34" charset="-79"/>
              </a:rPr>
              <a:t>: The rains stop, waters recede</a:t>
            </a:r>
          </a:p>
          <a:p>
            <a:pPr algn="ctr"/>
            <a:endParaRPr lang="en-US" sz="3600" dirty="0">
              <a:latin typeface="Century Gothic" panose="020B0502020202020204" pitchFamily="34" charset="0"/>
              <a:cs typeface="Futura Medium" panose="020B0602020204020303" pitchFamily="34" charset="-79"/>
            </a:endParaRPr>
          </a:p>
          <a:p>
            <a:pPr algn="ctr"/>
            <a:r>
              <a:rPr lang="en-US" sz="3600" b="1" dirty="0">
                <a:latin typeface="Century Gothic" panose="020B0502020202020204" pitchFamily="34" charset="0"/>
                <a:cs typeface="Futura Medium" panose="020B0602020204020303" pitchFamily="34" charset="-79"/>
              </a:rPr>
              <a:t>vs. 4-5 </a:t>
            </a:r>
            <a:r>
              <a:rPr lang="en-US" sz="3600" dirty="0">
                <a:latin typeface="Century Gothic" panose="020B0502020202020204" pitchFamily="34" charset="0"/>
                <a:cs typeface="Futura Medium" panose="020B0602020204020303" pitchFamily="34" charset="-79"/>
              </a:rPr>
              <a:t>: The ark comes to rest on a mountain</a:t>
            </a:r>
          </a:p>
          <a:p>
            <a:pPr algn="ctr"/>
            <a:endParaRPr lang="en-US" sz="3600" dirty="0">
              <a:latin typeface="Century Gothic" panose="020B0502020202020204" pitchFamily="34" charset="0"/>
              <a:cs typeface="Futura Medium" panose="020B0602020204020303" pitchFamily="34" charset="-79"/>
            </a:endParaRPr>
          </a:p>
          <a:p>
            <a:pPr algn="ctr"/>
            <a:endParaRPr lang="en-US" sz="3600" dirty="0">
              <a:latin typeface="Century Gothic" panose="020B0502020202020204" pitchFamily="34" charset="0"/>
              <a:cs typeface="Futura Medium" panose="020B0602020204020303" pitchFamily="34" charset="-79"/>
            </a:endParaRPr>
          </a:p>
        </p:txBody>
      </p:sp>
    </p:spTree>
    <p:extLst>
      <p:ext uri="{BB962C8B-B14F-4D97-AF65-F5344CB8AC3E}">
        <p14:creationId xmlns:p14="http://schemas.microsoft.com/office/powerpoint/2010/main" val="205015192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D960D-030A-916E-113D-689DFC7432B9}"/>
              </a:ext>
            </a:extLst>
          </p:cNvPr>
          <p:cNvPicPr>
            <a:picLocks noChangeAspect="1"/>
          </p:cNvPicPr>
          <p:nvPr/>
        </p:nvPicPr>
        <p:blipFill rotWithShape="1">
          <a:blip r:embed="rId2"/>
          <a:srcRect l="11963" r="466" b="1"/>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ainbow over a mountain&#10;&#10;Description automatically generated">
            <a:extLst>
              <a:ext uri="{FF2B5EF4-FFF2-40B4-BE49-F238E27FC236}">
                <a16:creationId xmlns:a16="http://schemas.microsoft.com/office/drawing/2014/main" id="{DC934C7D-0FA9-B2BA-E8A5-13BEDF9299D1}"/>
              </a:ext>
            </a:extLst>
          </p:cNvPr>
          <p:cNvPicPr>
            <a:picLocks noChangeAspect="1"/>
          </p:cNvPicPr>
          <p:nvPr/>
        </p:nvPicPr>
        <p:blipFill>
          <a:blip r:embed="rId3"/>
          <a:stretch>
            <a:fillRect/>
          </a:stretch>
        </p:blipFill>
        <p:spPr>
          <a:xfrm>
            <a:off x="130629" y="288922"/>
            <a:ext cx="6096000" cy="4058363"/>
          </a:xfrm>
          <a:prstGeom prst="rect">
            <a:avLst/>
          </a:prstGeom>
        </p:spPr>
      </p:pic>
      <p:sp>
        <p:nvSpPr>
          <p:cNvPr id="6" name="TextBox 5">
            <a:extLst>
              <a:ext uri="{FF2B5EF4-FFF2-40B4-BE49-F238E27FC236}">
                <a16:creationId xmlns:a16="http://schemas.microsoft.com/office/drawing/2014/main" id="{7EA62019-A118-A56B-B734-F54162D2046F}"/>
              </a:ext>
            </a:extLst>
          </p:cNvPr>
          <p:cNvSpPr txBox="1"/>
          <p:nvPr/>
        </p:nvSpPr>
        <p:spPr>
          <a:xfrm>
            <a:off x="130629" y="3977953"/>
            <a:ext cx="6096000" cy="369332"/>
          </a:xfrm>
          <a:prstGeom prst="rect">
            <a:avLst/>
          </a:prstGeom>
          <a:noFill/>
        </p:spPr>
        <p:txBody>
          <a:bodyPr wrap="square" rtlCol="0">
            <a:spAutoFit/>
          </a:bodyPr>
          <a:lstStyle/>
          <a:p>
            <a:pPr algn="ctr"/>
            <a:r>
              <a:rPr lang="en-US" dirty="0">
                <a:latin typeface="Avenir Next" panose="020B0503020202020204" pitchFamily="34" charset="0"/>
              </a:rPr>
              <a:t>Mt. Ararat, courtesy of Leon Mauldin</a:t>
            </a:r>
          </a:p>
        </p:txBody>
      </p:sp>
      <p:sp>
        <p:nvSpPr>
          <p:cNvPr id="2" name="Oval 1">
            <a:extLst>
              <a:ext uri="{FF2B5EF4-FFF2-40B4-BE49-F238E27FC236}">
                <a16:creationId xmlns:a16="http://schemas.microsoft.com/office/drawing/2014/main" id="{E7B04DC5-0ABA-AE0B-45A1-72AF84A82A94}"/>
              </a:ext>
            </a:extLst>
          </p:cNvPr>
          <p:cNvSpPr/>
          <p:nvPr/>
        </p:nvSpPr>
        <p:spPr>
          <a:xfrm>
            <a:off x="6676008" y="701337"/>
            <a:ext cx="1669002" cy="80786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58835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2013 - 2022 Theme</Template>
  <TotalTime>278</TotalTime>
  <Words>1052</Words>
  <Application>Microsoft Office PowerPoint</Application>
  <PresentationFormat>Widescreen</PresentationFormat>
  <Paragraphs>100</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Avenir Next</vt:lpstr>
      <vt:lpstr>Calibri</vt:lpstr>
      <vt:lpstr>Calibri Light</vt:lpstr>
      <vt:lpstr>Century Gothic</vt:lpstr>
      <vt:lpstr>Futura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Creel</dc:creator>
  <cp:lastModifiedBy>Mackenzie Kelly</cp:lastModifiedBy>
  <cp:revision>146</cp:revision>
  <dcterms:created xsi:type="dcterms:W3CDTF">2024-03-01T15:11:52Z</dcterms:created>
  <dcterms:modified xsi:type="dcterms:W3CDTF">2024-03-23T18:29:39Z</dcterms:modified>
</cp:coreProperties>
</file>