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2"/>
  </p:normalViewPr>
  <p:slideViewPr>
    <p:cSldViewPr snapToGrid="0">
      <p:cViewPr varScale="1">
        <p:scale>
          <a:sx n="88" d="100"/>
          <a:sy n="88" d="100"/>
        </p:scale>
        <p:origin x="1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3/3/24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3/3/24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3/3/24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3/3/24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3/3/24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7712680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STRUCTURE OF THE BOOK</a:t>
            </a:r>
          </a:p>
        </p:txBody>
      </p:sp>
      <p:sp>
        <p:nvSpPr>
          <p:cNvPr id="5" name="TextBox 4">
            <a:extLst>
              <a:ext uri="{FF2B5EF4-FFF2-40B4-BE49-F238E27FC236}">
                <a16:creationId xmlns:a16="http://schemas.microsoft.com/office/drawing/2014/main" id="{AEA815A0-B126-F233-41C4-492BDA8CDDE0}"/>
              </a:ext>
            </a:extLst>
          </p:cNvPr>
          <p:cNvSpPr txBox="1"/>
          <p:nvPr/>
        </p:nvSpPr>
        <p:spPr>
          <a:xfrm>
            <a:off x="0" y="1306286"/>
            <a:ext cx="12190476" cy="584775"/>
          </a:xfrm>
          <a:prstGeom prst="rect">
            <a:avLst/>
          </a:prstGeom>
          <a:noFill/>
        </p:spPr>
        <p:txBody>
          <a:bodyPr wrap="square" rtlCol="0">
            <a:spAutoFit/>
          </a:bodyPr>
          <a:lstStyle/>
          <a:p>
            <a:r>
              <a:rPr lang="en-US" sz="3200" dirty="0">
                <a:latin typeface="Century Gothic" panose="020B0502020202020204" pitchFamily="34" charset="0"/>
              </a:rPr>
              <a:t>“these are the generations of…”</a:t>
            </a:r>
          </a:p>
        </p:txBody>
      </p:sp>
      <p:sp>
        <p:nvSpPr>
          <p:cNvPr id="6" name="TextBox 5">
            <a:extLst>
              <a:ext uri="{FF2B5EF4-FFF2-40B4-BE49-F238E27FC236}">
                <a16:creationId xmlns:a16="http://schemas.microsoft.com/office/drawing/2014/main" id="{943B2E10-914E-1D9F-7EAA-95E53429C139}"/>
              </a:ext>
            </a:extLst>
          </p:cNvPr>
          <p:cNvSpPr txBox="1"/>
          <p:nvPr/>
        </p:nvSpPr>
        <p:spPr>
          <a:xfrm>
            <a:off x="0" y="2078182"/>
            <a:ext cx="12190476" cy="4195572"/>
          </a:xfrm>
          <a:prstGeom prst="rect">
            <a:avLst/>
          </a:prstGeom>
          <a:noFill/>
        </p:spPr>
        <p:txBody>
          <a:bodyPr wrap="square" numCol="2" rtlCol="0">
            <a:spAutoFit/>
          </a:bodyPr>
          <a:lstStyle/>
          <a:p>
            <a:pPr marL="514350" indent="-514350">
              <a:spcAft>
                <a:spcPts val="1200"/>
              </a:spcAft>
              <a:buFont typeface="+mj-lt"/>
              <a:buAutoNum type="arabicPeriod"/>
            </a:pPr>
            <a:r>
              <a:rPr lang="en-US" sz="3200" dirty="0">
                <a:effectLst/>
                <a:latin typeface="Century Gothic" panose="020B0502020202020204" pitchFamily="34" charset="0"/>
              </a:rPr>
              <a:t>The heavens and the earth (Genesis 2.4)</a:t>
            </a:r>
          </a:p>
          <a:p>
            <a:pPr marL="514350" indent="-514350">
              <a:spcAft>
                <a:spcPts val="1200"/>
              </a:spcAft>
              <a:buFont typeface="+mj-lt"/>
              <a:buAutoNum type="arabicPeriod"/>
            </a:pPr>
            <a:r>
              <a:rPr lang="en-US" sz="3200" dirty="0">
                <a:effectLst/>
                <a:latin typeface="Century Gothic" panose="020B0502020202020204" pitchFamily="34" charset="0"/>
              </a:rPr>
              <a:t>Adam (Genesis 5.1)</a:t>
            </a:r>
          </a:p>
          <a:p>
            <a:pPr marL="514350" indent="-514350">
              <a:spcAft>
                <a:spcPts val="1200"/>
              </a:spcAft>
              <a:buFont typeface="+mj-lt"/>
              <a:buAutoNum type="arabicPeriod"/>
            </a:pPr>
            <a:r>
              <a:rPr lang="en-US" sz="3200" dirty="0">
                <a:effectLst/>
                <a:latin typeface="Century Gothic" panose="020B0502020202020204" pitchFamily="34" charset="0"/>
              </a:rPr>
              <a:t>Noah (Genesis 6.9)</a:t>
            </a:r>
          </a:p>
          <a:p>
            <a:pPr marL="514350" indent="-514350">
              <a:spcAft>
                <a:spcPts val="1200"/>
              </a:spcAft>
              <a:buFont typeface="+mj-lt"/>
              <a:buAutoNum type="arabicPeriod"/>
            </a:pPr>
            <a:r>
              <a:rPr lang="en-US" sz="3200" dirty="0">
                <a:effectLst/>
                <a:latin typeface="Century Gothic" panose="020B0502020202020204" pitchFamily="34" charset="0"/>
              </a:rPr>
              <a:t>Shem, Ham and Japheth (Genesis 10.1)</a:t>
            </a:r>
          </a:p>
          <a:p>
            <a:pPr marL="514350" indent="-514350">
              <a:spcAft>
                <a:spcPts val="1200"/>
              </a:spcAft>
              <a:buFont typeface="+mj-lt"/>
              <a:buAutoNum type="arabicPeriod"/>
            </a:pPr>
            <a:r>
              <a:rPr lang="en-US" sz="3200" dirty="0">
                <a:effectLst/>
                <a:latin typeface="Century Gothic" panose="020B0502020202020204" pitchFamily="34" charset="0"/>
              </a:rPr>
              <a:t>Shem (Genesis 11.10)</a:t>
            </a:r>
          </a:p>
          <a:p>
            <a:pPr marL="514350" indent="-514350">
              <a:spcAft>
                <a:spcPts val="1200"/>
              </a:spcAft>
              <a:buFont typeface="+mj-lt"/>
              <a:buAutoNum type="arabicPeriod"/>
            </a:pPr>
            <a:r>
              <a:rPr lang="en-US" sz="3200" dirty="0" err="1">
                <a:effectLst/>
                <a:latin typeface="Century Gothic" panose="020B0502020202020204" pitchFamily="34" charset="0"/>
              </a:rPr>
              <a:t>Terah</a:t>
            </a:r>
            <a:r>
              <a:rPr lang="en-US" sz="3200" dirty="0">
                <a:effectLst/>
                <a:latin typeface="Century Gothic" panose="020B0502020202020204" pitchFamily="34" charset="0"/>
              </a:rPr>
              <a:t> (Genesis 11.27)</a:t>
            </a:r>
          </a:p>
          <a:p>
            <a:pPr marL="514350" indent="-514350">
              <a:spcAft>
                <a:spcPts val="1200"/>
              </a:spcAft>
              <a:buFont typeface="+mj-lt"/>
              <a:buAutoNum type="arabicPeriod"/>
            </a:pPr>
            <a:r>
              <a:rPr lang="en-US" sz="3200" dirty="0">
                <a:effectLst/>
                <a:latin typeface="Century Gothic" panose="020B0502020202020204" pitchFamily="34" charset="0"/>
              </a:rPr>
              <a:t>Ishmael (Genesis 25.12)</a:t>
            </a:r>
          </a:p>
          <a:p>
            <a:pPr marL="514350" indent="-514350">
              <a:spcAft>
                <a:spcPts val="1200"/>
              </a:spcAft>
              <a:buFont typeface="+mj-lt"/>
              <a:buAutoNum type="arabicPeriod"/>
            </a:pPr>
            <a:r>
              <a:rPr lang="en-US" sz="3200" dirty="0">
                <a:effectLst/>
                <a:latin typeface="Century Gothic" panose="020B0502020202020204" pitchFamily="34" charset="0"/>
              </a:rPr>
              <a:t>Isaac (Genesis 25.19) </a:t>
            </a:r>
          </a:p>
          <a:p>
            <a:pPr marL="514350" indent="-514350">
              <a:spcAft>
                <a:spcPts val="1200"/>
              </a:spcAft>
              <a:buFont typeface="+mj-lt"/>
              <a:buAutoNum type="arabicPeriod"/>
            </a:pPr>
            <a:r>
              <a:rPr lang="en-US" sz="3200" dirty="0">
                <a:effectLst/>
                <a:latin typeface="Century Gothic" panose="020B0502020202020204" pitchFamily="34" charset="0"/>
              </a:rPr>
              <a:t>Esau (Genesis 36.1,9) </a:t>
            </a:r>
          </a:p>
          <a:p>
            <a:pPr marL="514350" indent="-514350">
              <a:spcAft>
                <a:spcPts val="1200"/>
              </a:spcAft>
              <a:buFont typeface="+mj-lt"/>
              <a:buAutoNum type="arabicPeriod"/>
            </a:pPr>
            <a:r>
              <a:rPr lang="en-US" sz="3200" dirty="0">
                <a:effectLst/>
                <a:latin typeface="Century Gothic" panose="020B0502020202020204" pitchFamily="34" charset="0"/>
              </a:rPr>
              <a:t>Jacob (Genesis 37.2)</a:t>
            </a:r>
          </a:p>
          <a:p>
            <a:pPr marL="514350" indent="-514350">
              <a:spcAft>
                <a:spcPts val="1200"/>
              </a:spcAft>
              <a:buFont typeface="+mj-lt"/>
              <a:buAutoNum type="arabicPeriod"/>
            </a:pPr>
            <a:endParaRPr lang="en-US" sz="3200" dirty="0">
              <a:latin typeface="Century Gothic" panose="020B0502020202020204" pitchFamily="34" charset="0"/>
            </a:endParaRPr>
          </a:p>
        </p:txBody>
      </p:sp>
    </p:spTree>
    <p:extLst>
      <p:ext uri="{BB962C8B-B14F-4D97-AF65-F5344CB8AC3E}">
        <p14:creationId xmlns:p14="http://schemas.microsoft.com/office/powerpoint/2010/main" val="2405922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STRUCTURE OF THE BOOK</a:t>
            </a:r>
          </a:p>
        </p:txBody>
      </p:sp>
      <p:sp>
        <p:nvSpPr>
          <p:cNvPr id="5" name="TextBox 4">
            <a:extLst>
              <a:ext uri="{FF2B5EF4-FFF2-40B4-BE49-F238E27FC236}">
                <a16:creationId xmlns:a16="http://schemas.microsoft.com/office/drawing/2014/main" id="{AEA815A0-B126-F233-41C4-492BDA8CDDE0}"/>
              </a:ext>
            </a:extLst>
          </p:cNvPr>
          <p:cNvSpPr txBox="1"/>
          <p:nvPr/>
        </p:nvSpPr>
        <p:spPr>
          <a:xfrm>
            <a:off x="0" y="2413337"/>
            <a:ext cx="12190476" cy="2031325"/>
          </a:xfrm>
          <a:prstGeom prst="rect">
            <a:avLst/>
          </a:prstGeom>
          <a:noFill/>
        </p:spPr>
        <p:txBody>
          <a:bodyPr wrap="square" rtlCol="0">
            <a:spAutoFit/>
          </a:bodyPr>
          <a:lstStyle/>
          <a:p>
            <a:pPr marL="514350" indent="-514350">
              <a:spcAft>
                <a:spcPts val="1800"/>
              </a:spcAft>
              <a:buFont typeface="+mj-lt"/>
              <a:buAutoNum type="arabicPeriod"/>
            </a:pPr>
            <a:r>
              <a:rPr lang="en-US" sz="3200" dirty="0">
                <a:latin typeface="Century Gothic" panose="020B0502020202020204" pitchFamily="34" charset="0"/>
              </a:rPr>
              <a:t>Generation / Construction (Genesis 1-2)</a:t>
            </a:r>
          </a:p>
          <a:p>
            <a:pPr marL="514350" indent="-514350">
              <a:spcAft>
                <a:spcPts val="1800"/>
              </a:spcAft>
              <a:buFont typeface="+mj-lt"/>
              <a:buAutoNum type="arabicPeriod"/>
            </a:pPr>
            <a:r>
              <a:rPr lang="en-US" sz="3200" dirty="0">
                <a:latin typeface="Century Gothic" panose="020B0502020202020204" pitchFamily="34" charset="0"/>
              </a:rPr>
              <a:t>Degeneration / Deconstruction (Genesis 3-11)</a:t>
            </a:r>
          </a:p>
          <a:p>
            <a:pPr marL="514350" indent="-514350">
              <a:spcAft>
                <a:spcPts val="1800"/>
              </a:spcAft>
              <a:buFont typeface="+mj-lt"/>
              <a:buAutoNum type="arabicPeriod"/>
            </a:pPr>
            <a:r>
              <a:rPr lang="en-US" sz="3200" dirty="0">
                <a:latin typeface="Century Gothic" panose="020B0502020202020204" pitchFamily="34" charset="0"/>
              </a:rPr>
              <a:t>Regeneration / Reconstruction (Genesis 12-50)</a:t>
            </a:r>
          </a:p>
        </p:txBody>
      </p:sp>
    </p:spTree>
    <p:extLst>
      <p:ext uri="{BB962C8B-B14F-4D97-AF65-F5344CB8AC3E}">
        <p14:creationId xmlns:p14="http://schemas.microsoft.com/office/powerpoint/2010/main" val="2631876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STRUCTURE OF THE BOOK</a:t>
            </a:r>
          </a:p>
        </p:txBody>
      </p:sp>
      <p:sp>
        <p:nvSpPr>
          <p:cNvPr id="5" name="TextBox 4">
            <a:extLst>
              <a:ext uri="{FF2B5EF4-FFF2-40B4-BE49-F238E27FC236}">
                <a16:creationId xmlns:a16="http://schemas.microsoft.com/office/drawing/2014/main" id="{AEA815A0-B126-F233-41C4-492BDA8CDDE0}"/>
              </a:ext>
            </a:extLst>
          </p:cNvPr>
          <p:cNvSpPr txBox="1"/>
          <p:nvPr/>
        </p:nvSpPr>
        <p:spPr>
          <a:xfrm>
            <a:off x="0" y="1306286"/>
            <a:ext cx="12190476" cy="584775"/>
          </a:xfrm>
          <a:prstGeom prst="rect">
            <a:avLst/>
          </a:prstGeom>
          <a:noFill/>
        </p:spPr>
        <p:txBody>
          <a:bodyPr wrap="square" rtlCol="0">
            <a:spAutoFit/>
          </a:bodyPr>
          <a:lstStyle/>
          <a:p>
            <a:r>
              <a:rPr lang="en-US" sz="3200" dirty="0">
                <a:latin typeface="Century Gothic" panose="020B0502020202020204" pitchFamily="34" charset="0"/>
              </a:rPr>
              <a:t>“these are the generations of…”</a:t>
            </a:r>
          </a:p>
        </p:txBody>
      </p:sp>
      <p:sp>
        <p:nvSpPr>
          <p:cNvPr id="6" name="TextBox 5">
            <a:extLst>
              <a:ext uri="{FF2B5EF4-FFF2-40B4-BE49-F238E27FC236}">
                <a16:creationId xmlns:a16="http://schemas.microsoft.com/office/drawing/2014/main" id="{943B2E10-914E-1D9F-7EAA-95E53429C139}"/>
              </a:ext>
            </a:extLst>
          </p:cNvPr>
          <p:cNvSpPr txBox="1"/>
          <p:nvPr/>
        </p:nvSpPr>
        <p:spPr>
          <a:xfrm>
            <a:off x="0" y="2078182"/>
            <a:ext cx="12190476" cy="4195572"/>
          </a:xfrm>
          <a:prstGeom prst="rect">
            <a:avLst/>
          </a:prstGeom>
          <a:noFill/>
        </p:spPr>
        <p:txBody>
          <a:bodyPr wrap="square" numCol="2" rtlCol="0">
            <a:spAutoFit/>
          </a:bodyPr>
          <a:lstStyle/>
          <a:p>
            <a:pPr marL="514350" indent="-514350">
              <a:spcAft>
                <a:spcPts val="1200"/>
              </a:spcAft>
              <a:buFont typeface="+mj-lt"/>
              <a:buAutoNum type="arabicPeriod"/>
            </a:pPr>
            <a:r>
              <a:rPr lang="en-US" sz="3200" dirty="0">
                <a:effectLst/>
                <a:latin typeface="Century Gothic" panose="020B0502020202020204" pitchFamily="34" charset="0"/>
              </a:rPr>
              <a:t>The heavens and the earth (Genesis 2.4)</a:t>
            </a:r>
          </a:p>
          <a:p>
            <a:pPr marL="514350" indent="-514350">
              <a:spcAft>
                <a:spcPts val="1200"/>
              </a:spcAft>
              <a:buFont typeface="+mj-lt"/>
              <a:buAutoNum type="arabicPeriod"/>
            </a:pPr>
            <a:r>
              <a:rPr lang="en-US" sz="3200" dirty="0">
                <a:effectLst/>
                <a:latin typeface="Century Gothic" panose="020B0502020202020204" pitchFamily="34" charset="0"/>
              </a:rPr>
              <a:t>Adam (Genesis 5.1)</a:t>
            </a:r>
          </a:p>
          <a:p>
            <a:pPr marL="514350" indent="-514350">
              <a:spcAft>
                <a:spcPts val="1200"/>
              </a:spcAft>
              <a:buFont typeface="+mj-lt"/>
              <a:buAutoNum type="arabicPeriod"/>
            </a:pPr>
            <a:r>
              <a:rPr lang="en-US" sz="3200" dirty="0">
                <a:effectLst/>
                <a:latin typeface="Century Gothic" panose="020B0502020202020204" pitchFamily="34" charset="0"/>
              </a:rPr>
              <a:t>Noah (Genesis 6.9)</a:t>
            </a:r>
          </a:p>
          <a:p>
            <a:pPr marL="514350" indent="-514350">
              <a:spcAft>
                <a:spcPts val="1200"/>
              </a:spcAft>
              <a:buFont typeface="+mj-lt"/>
              <a:buAutoNum type="arabicPeriod"/>
            </a:pPr>
            <a:r>
              <a:rPr lang="en-US" sz="3200" dirty="0">
                <a:effectLst/>
                <a:latin typeface="Century Gothic" panose="020B0502020202020204" pitchFamily="34" charset="0"/>
              </a:rPr>
              <a:t>Shem, Ham and Japheth (Genesis 10.1)</a:t>
            </a:r>
          </a:p>
          <a:p>
            <a:pPr marL="514350" indent="-514350">
              <a:spcAft>
                <a:spcPts val="1200"/>
              </a:spcAft>
              <a:buFont typeface="+mj-lt"/>
              <a:buAutoNum type="arabicPeriod"/>
            </a:pPr>
            <a:r>
              <a:rPr lang="en-US" sz="3200" dirty="0">
                <a:effectLst/>
                <a:latin typeface="Century Gothic" panose="020B0502020202020204" pitchFamily="34" charset="0"/>
              </a:rPr>
              <a:t>Shem (Genesis 11.10)</a:t>
            </a:r>
          </a:p>
          <a:p>
            <a:pPr marL="514350" indent="-514350">
              <a:spcAft>
                <a:spcPts val="1200"/>
              </a:spcAft>
              <a:buFont typeface="+mj-lt"/>
              <a:buAutoNum type="arabicPeriod"/>
            </a:pPr>
            <a:r>
              <a:rPr lang="en-US" sz="3200" dirty="0" err="1">
                <a:effectLst/>
                <a:latin typeface="Century Gothic" panose="020B0502020202020204" pitchFamily="34" charset="0"/>
              </a:rPr>
              <a:t>Terah</a:t>
            </a:r>
            <a:r>
              <a:rPr lang="en-US" sz="3200" dirty="0">
                <a:effectLst/>
                <a:latin typeface="Century Gothic" panose="020B0502020202020204" pitchFamily="34" charset="0"/>
              </a:rPr>
              <a:t> (Genesis 11.27)</a:t>
            </a:r>
          </a:p>
          <a:p>
            <a:pPr marL="514350" indent="-514350">
              <a:spcAft>
                <a:spcPts val="1200"/>
              </a:spcAft>
              <a:buFont typeface="+mj-lt"/>
              <a:buAutoNum type="arabicPeriod"/>
            </a:pPr>
            <a:r>
              <a:rPr lang="en-US" sz="3200" dirty="0">
                <a:effectLst/>
                <a:latin typeface="Century Gothic" panose="020B0502020202020204" pitchFamily="34" charset="0"/>
              </a:rPr>
              <a:t>Ishmael (Genesis 25.12)</a:t>
            </a:r>
          </a:p>
          <a:p>
            <a:pPr marL="514350" indent="-514350">
              <a:spcAft>
                <a:spcPts val="1200"/>
              </a:spcAft>
              <a:buFont typeface="+mj-lt"/>
              <a:buAutoNum type="arabicPeriod"/>
            </a:pPr>
            <a:r>
              <a:rPr lang="en-US" sz="3200" dirty="0">
                <a:effectLst/>
                <a:latin typeface="Century Gothic" panose="020B0502020202020204" pitchFamily="34" charset="0"/>
              </a:rPr>
              <a:t>Isaac (Genesis 25.19) </a:t>
            </a:r>
          </a:p>
          <a:p>
            <a:pPr marL="514350" indent="-514350">
              <a:spcAft>
                <a:spcPts val="1200"/>
              </a:spcAft>
              <a:buFont typeface="+mj-lt"/>
              <a:buAutoNum type="arabicPeriod"/>
            </a:pPr>
            <a:r>
              <a:rPr lang="en-US" sz="3200" dirty="0">
                <a:effectLst/>
                <a:latin typeface="Century Gothic" panose="020B0502020202020204" pitchFamily="34" charset="0"/>
              </a:rPr>
              <a:t>Esau (Genesis 36.1,9) </a:t>
            </a:r>
          </a:p>
          <a:p>
            <a:pPr marL="514350" indent="-514350">
              <a:spcAft>
                <a:spcPts val="1200"/>
              </a:spcAft>
              <a:buFont typeface="+mj-lt"/>
              <a:buAutoNum type="arabicPeriod"/>
            </a:pPr>
            <a:r>
              <a:rPr lang="en-US" sz="3200" dirty="0">
                <a:effectLst/>
                <a:latin typeface="Century Gothic" panose="020B0502020202020204" pitchFamily="34" charset="0"/>
              </a:rPr>
              <a:t>Jacob (Genesis 37.2)</a:t>
            </a:r>
          </a:p>
          <a:p>
            <a:pPr marL="514350" indent="-514350">
              <a:spcAft>
                <a:spcPts val="1200"/>
              </a:spcAft>
              <a:buFont typeface="+mj-lt"/>
              <a:buAutoNum type="arabicPeriod"/>
            </a:pPr>
            <a:endParaRPr lang="en-US" sz="3200" dirty="0">
              <a:latin typeface="Century Gothic" panose="020B0502020202020204" pitchFamily="34" charset="0"/>
            </a:endParaRPr>
          </a:p>
        </p:txBody>
      </p:sp>
    </p:spTree>
    <p:extLst>
      <p:ext uri="{BB962C8B-B14F-4D97-AF65-F5344CB8AC3E}">
        <p14:creationId xmlns:p14="http://schemas.microsoft.com/office/powerpoint/2010/main" val="123538587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THEOLOGY OF THE BOOK</a:t>
            </a:r>
          </a:p>
        </p:txBody>
      </p:sp>
      <p:sp>
        <p:nvSpPr>
          <p:cNvPr id="5" name="TextBox 4">
            <a:extLst>
              <a:ext uri="{FF2B5EF4-FFF2-40B4-BE49-F238E27FC236}">
                <a16:creationId xmlns:a16="http://schemas.microsoft.com/office/drawing/2014/main" id="{AEA815A0-B126-F233-41C4-492BDA8CDDE0}"/>
              </a:ext>
            </a:extLst>
          </p:cNvPr>
          <p:cNvSpPr txBox="1"/>
          <p:nvPr/>
        </p:nvSpPr>
        <p:spPr>
          <a:xfrm>
            <a:off x="0" y="3136612"/>
            <a:ext cx="12190476" cy="1077218"/>
          </a:xfrm>
          <a:prstGeom prst="rect">
            <a:avLst/>
          </a:prstGeom>
          <a:noFill/>
        </p:spPr>
        <p:txBody>
          <a:bodyPr wrap="square" rtlCol="0">
            <a:spAutoFit/>
          </a:bodyPr>
          <a:lstStyle/>
          <a:p>
            <a:pPr algn="ctr"/>
            <a:r>
              <a:rPr lang="en-US" sz="3200" dirty="0">
                <a:latin typeface="Century Gothic" panose="020B0502020202020204" pitchFamily="34" charset="0"/>
              </a:rPr>
              <a:t>“In the beginning, God created the heavens and the earth.” (Genesis 1:1, ESV) </a:t>
            </a:r>
          </a:p>
        </p:txBody>
      </p:sp>
    </p:spTree>
    <p:extLst>
      <p:ext uri="{BB962C8B-B14F-4D97-AF65-F5344CB8AC3E}">
        <p14:creationId xmlns:p14="http://schemas.microsoft.com/office/powerpoint/2010/main" val="396864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THEOLOGY OF THE BOOK</a:t>
            </a:r>
          </a:p>
        </p:txBody>
      </p:sp>
      <p:sp>
        <p:nvSpPr>
          <p:cNvPr id="5" name="TextBox 4">
            <a:extLst>
              <a:ext uri="{FF2B5EF4-FFF2-40B4-BE49-F238E27FC236}">
                <a16:creationId xmlns:a16="http://schemas.microsoft.com/office/drawing/2014/main" id="{AEA815A0-B126-F233-41C4-492BDA8CDDE0}"/>
              </a:ext>
            </a:extLst>
          </p:cNvPr>
          <p:cNvSpPr txBox="1"/>
          <p:nvPr/>
        </p:nvSpPr>
        <p:spPr>
          <a:xfrm>
            <a:off x="1524" y="1877828"/>
            <a:ext cx="12190476" cy="3539430"/>
          </a:xfrm>
          <a:prstGeom prst="rect">
            <a:avLst/>
          </a:prstGeom>
          <a:noFill/>
        </p:spPr>
        <p:txBody>
          <a:bodyPr wrap="square" rtlCol="0">
            <a:spAutoFit/>
          </a:bodyPr>
          <a:lstStyle/>
          <a:p>
            <a:pPr algn="ctr"/>
            <a:r>
              <a:rPr lang="en-US" sz="3200" dirty="0">
                <a:latin typeface="Century Gothic" panose="020B0502020202020204" pitchFamily="34" charset="0"/>
              </a:rPr>
              <a:t>“Then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 (Genesis 1:26–27, ESV) </a:t>
            </a:r>
          </a:p>
        </p:txBody>
      </p:sp>
    </p:spTree>
    <p:extLst>
      <p:ext uri="{BB962C8B-B14F-4D97-AF65-F5344CB8AC3E}">
        <p14:creationId xmlns:p14="http://schemas.microsoft.com/office/powerpoint/2010/main" val="2688759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THEOLOGY OF THE BOOK</a:t>
            </a:r>
          </a:p>
        </p:txBody>
      </p:sp>
      <p:sp>
        <p:nvSpPr>
          <p:cNvPr id="5" name="TextBox 4">
            <a:extLst>
              <a:ext uri="{FF2B5EF4-FFF2-40B4-BE49-F238E27FC236}">
                <a16:creationId xmlns:a16="http://schemas.microsoft.com/office/drawing/2014/main" id="{AEA815A0-B126-F233-41C4-492BDA8CDDE0}"/>
              </a:ext>
            </a:extLst>
          </p:cNvPr>
          <p:cNvSpPr txBox="1"/>
          <p:nvPr/>
        </p:nvSpPr>
        <p:spPr>
          <a:xfrm>
            <a:off x="0" y="2887231"/>
            <a:ext cx="12190476" cy="1569660"/>
          </a:xfrm>
          <a:prstGeom prst="rect">
            <a:avLst/>
          </a:prstGeom>
          <a:noFill/>
        </p:spPr>
        <p:txBody>
          <a:bodyPr wrap="square" rtlCol="0">
            <a:spAutoFit/>
          </a:bodyPr>
          <a:lstStyle/>
          <a:p>
            <a:pPr algn="ctr"/>
            <a:r>
              <a:rPr lang="en-US" sz="3200" dirty="0">
                <a:latin typeface="Century Gothic" panose="020B0502020202020204" pitchFamily="34" charset="0"/>
              </a:rPr>
              <a:t>“</a:t>
            </a:r>
            <a:r>
              <a:rPr lang="en-US" sz="3200" dirty="0">
                <a:effectLst/>
                <a:latin typeface="Century Gothic" panose="020B0502020202020204" pitchFamily="34" charset="0"/>
              </a:rPr>
              <a:t>For by grace you have been saved through faith. And this is not your own doing; it is the gift of God, not a result of works, so that no one may boast.</a:t>
            </a:r>
            <a:r>
              <a:rPr lang="en-US" sz="3200" dirty="0">
                <a:latin typeface="Century Gothic" panose="020B0502020202020204" pitchFamily="34" charset="0"/>
              </a:rPr>
              <a:t>” (Ephesians 2:8–9, ESV) </a:t>
            </a:r>
          </a:p>
        </p:txBody>
      </p:sp>
    </p:spTree>
    <p:extLst>
      <p:ext uri="{BB962C8B-B14F-4D97-AF65-F5344CB8AC3E}">
        <p14:creationId xmlns:p14="http://schemas.microsoft.com/office/powerpoint/2010/main" val="155311375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THEOLOGY OF THE BOOK</a:t>
            </a:r>
          </a:p>
        </p:txBody>
      </p:sp>
      <p:sp>
        <p:nvSpPr>
          <p:cNvPr id="5" name="TextBox 4">
            <a:extLst>
              <a:ext uri="{FF2B5EF4-FFF2-40B4-BE49-F238E27FC236}">
                <a16:creationId xmlns:a16="http://schemas.microsoft.com/office/drawing/2014/main" id="{AEA815A0-B126-F233-41C4-492BDA8CDDE0}"/>
              </a:ext>
            </a:extLst>
          </p:cNvPr>
          <p:cNvSpPr txBox="1"/>
          <p:nvPr/>
        </p:nvSpPr>
        <p:spPr>
          <a:xfrm>
            <a:off x="0" y="2887231"/>
            <a:ext cx="12190476" cy="1569660"/>
          </a:xfrm>
          <a:prstGeom prst="rect">
            <a:avLst/>
          </a:prstGeom>
          <a:noFill/>
        </p:spPr>
        <p:txBody>
          <a:bodyPr wrap="square" rtlCol="0">
            <a:spAutoFit/>
          </a:bodyPr>
          <a:lstStyle/>
          <a:p>
            <a:pPr algn="ctr"/>
            <a:r>
              <a:rPr lang="en-US" sz="3200" dirty="0">
                <a:latin typeface="Century Gothic" panose="020B0502020202020204" pitchFamily="34" charset="0"/>
              </a:rPr>
              <a:t>“</a:t>
            </a:r>
            <a:r>
              <a:rPr lang="en-US" sz="3200" dirty="0">
                <a:effectLst/>
                <a:latin typeface="Century Gothic" panose="020B0502020202020204" pitchFamily="34" charset="0"/>
              </a:rPr>
              <a:t>I will put enmity between you and the woman, and between your offspring and her offspring; he shall bruise your head, and you shall bruise his heel.”</a:t>
            </a:r>
            <a:r>
              <a:rPr lang="en-US" sz="3200" dirty="0">
                <a:latin typeface="Century Gothic" panose="020B0502020202020204" pitchFamily="34" charset="0"/>
              </a:rPr>
              <a:t>” (Genesis 3:15, ESV) </a:t>
            </a:r>
          </a:p>
        </p:txBody>
      </p:sp>
    </p:spTree>
    <p:extLst>
      <p:ext uri="{BB962C8B-B14F-4D97-AF65-F5344CB8AC3E}">
        <p14:creationId xmlns:p14="http://schemas.microsoft.com/office/powerpoint/2010/main" val="357638158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31</TotalTime>
  <Words>368</Words>
  <Application>Microsoft Macintosh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2</cp:revision>
  <dcterms:created xsi:type="dcterms:W3CDTF">2024-03-01T15:11:52Z</dcterms:created>
  <dcterms:modified xsi:type="dcterms:W3CDTF">2024-03-03T11:42:24Z</dcterms:modified>
</cp:coreProperties>
</file>