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0" r:id="rId3"/>
    <p:sldId id="268" r:id="rId4"/>
    <p:sldId id="272" r:id="rId5"/>
    <p:sldId id="273" r:id="rId6"/>
    <p:sldId id="274" r:id="rId7"/>
    <p:sldId id="275" r:id="rId8"/>
    <p:sldId id="271" r:id="rId9"/>
    <p:sldId id="276" r:id="rId10"/>
    <p:sldId id="277"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8"/>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4/30/2024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dirty="0">
                <a:solidFill>
                  <a:srgbClr val="FEECD7"/>
                </a:solidFill>
                <a:latin typeface="Futura" panose="020B0602020204020303" pitchFamily="34" charset="-79"/>
                <a:cs typeface="Futura" panose="020B0602020204020303" pitchFamily="34" charset="-79"/>
              </a:rPr>
              <a:t>CHAPTER 21</a:t>
            </a: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21 – Abraham and Abimelech</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1747279"/>
            <a:ext cx="12188972" cy="3877985"/>
          </a:xfrm>
          <a:prstGeom prst="rect">
            <a:avLst/>
          </a:prstGeom>
          <a:noFill/>
        </p:spPr>
        <p:txBody>
          <a:bodyPr wrap="square" rtlCol="0">
            <a:spAutoFit/>
          </a:bodyPr>
          <a:lstStyle/>
          <a:p>
            <a:pPr algn="ctr"/>
            <a:r>
              <a:rPr lang="en-US" sz="5400" dirty="0">
                <a:latin typeface="Century Gothic" panose="020B0502020202020204" pitchFamily="34" charset="0"/>
              </a:rPr>
              <a:t>Genesis 21:33 (ESV)</a:t>
            </a:r>
          </a:p>
          <a:p>
            <a:pPr algn="ctr"/>
            <a:endParaRPr lang="en-US" sz="4800" i="1" dirty="0">
              <a:latin typeface="Century Gothic" panose="020B0502020202020204" pitchFamily="34" charset="0"/>
            </a:endParaRPr>
          </a:p>
          <a:p>
            <a:pPr algn="ctr"/>
            <a:r>
              <a:rPr lang="en-US" sz="4800" i="1" dirty="0">
                <a:latin typeface="Century Gothic" panose="020B0502020202020204" pitchFamily="34" charset="0"/>
              </a:rPr>
              <a:t>Abraham planted a tamarisk tree in Beersheba and </a:t>
            </a:r>
            <a:r>
              <a:rPr lang="en-US" sz="4800" b="1" i="1" dirty="0">
                <a:latin typeface="Century Gothic" panose="020B0502020202020204" pitchFamily="34" charset="0"/>
              </a:rPr>
              <a:t>called there on the name of the Lord, the Everlasting God</a:t>
            </a:r>
            <a:r>
              <a:rPr lang="en-US" sz="4800" i="1" dirty="0">
                <a:latin typeface="Century Gothic" panose="020B0502020202020204" pitchFamily="34" charset="0"/>
              </a:rPr>
              <a:t>.</a:t>
            </a:r>
          </a:p>
        </p:txBody>
      </p:sp>
    </p:spTree>
    <p:extLst>
      <p:ext uri="{BB962C8B-B14F-4D97-AF65-F5344CB8AC3E}">
        <p14:creationId xmlns:p14="http://schemas.microsoft.com/office/powerpoint/2010/main" val="314358466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188679" y="459116"/>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Setting for Chapter 21</a:t>
            </a:r>
          </a:p>
        </p:txBody>
      </p:sp>
      <p:pic>
        <p:nvPicPr>
          <p:cNvPr id="6" name="Picture 5" descr="A map of the eastern part of the state&#10;&#10;Description automatically generated">
            <a:extLst>
              <a:ext uri="{FF2B5EF4-FFF2-40B4-BE49-F238E27FC236}">
                <a16:creationId xmlns:a16="http://schemas.microsoft.com/office/drawing/2014/main" id="{3B59F52C-2D49-1313-6234-5CECB38F459D}"/>
              </a:ext>
            </a:extLst>
          </p:cNvPr>
          <p:cNvPicPr>
            <a:picLocks noChangeAspect="1"/>
          </p:cNvPicPr>
          <p:nvPr/>
        </p:nvPicPr>
        <p:blipFill>
          <a:blip r:embed="rId3"/>
          <a:stretch>
            <a:fillRect/>
          </a:stretch>
        </p:blipFill>
        <p:spPr>
          <a:xfrm>
            <a:off x="2006929" y="1163388"/>
            <a:ext cx="8260347" cy="5693330"/>
          </a:xfrm>
          <a:prstGeom prst="rect">
            <a:avLst/>
          </a:prstGeom>
        </p:spPr>
      </p:pic>
    </p:spTree>
    <p:extLst>
      <p:ext uri="{BB962C8B-B14F-4D97-AF65-F5344CB8AC3E}">
        <p14:creationId xmlns:p14="http://schemas.microsoft.com/office/powerpoint/2010/main" val="39179510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21 – Isaac is Born</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1364104"/>
            <a:ext cx="12188972" cy="5139869"/>
          </a:xfrm>
          <a:prstGeom prst="rect">
            <a:avLst/>
          </a:prstGeom>
          <a:noFill/>
        </p:spPr>
        <p:txBody>
          <a:bodyPr wrap="square" rtlCol="0">
            <a:spAutoFit/>
          </a:bodyPr>
          <a:lstStyle/>
          <a:p>
            <a:pPr algn="ctr"/>
            <a:r>
              <a:rPr lang="en-US" sz="4400" i="1" dirty="0">
                <a:latin typeface="Century Gothic" panose="020B0502020202020204" pitchFamily="34" charset="0"/>
              </a:rPr>
              <a:t>Genesis 21:1-3 (ESV)</a:t>
            </a:r>
          </a:p>
          <a:p>
            <a:pPr algn="ctr"/>
            <a:endParaRPr lang="en-US" sz="4000" i="1" dirty="0">
              <a:latin typeface="Century Gothic" panose="020B0502020202020204" pitchFamily="34" charset="0"/>
            </a:endParaRPr>
          </a:p>
          <a:p>
            <a:pPr algn="ctr"/>
            <a:r>
              <a:rPr lang="en-US" sz="4000" i="1" dirty="0">
                <a:latin typeface="Century Gothic" panose="020B0502020202020204" pitchFamily="34" charset="0"/>
              </a:rPr>
              <a:t>The Lord visited Sarah as he had said, and </a:t>
            </a:r>
            <a:r>
              <a:rPr lang="en-US" sz="4000" b="1" i="1" dirty="0">
                <a:latin typeface="Century Gothic" panose="020B0502020202020204" pitchFamily="34" charset="0"/>
              </a:rPr>
              <a:t>the Lord did to Sarah as he had promised</a:t>
            </a:r>
            <a:r>
              <a:rPr lang="en-US" sz="4000" i="1" dirty="0">
                <a:latin typeface="Century Gothic" panose="020B0502020202020204" pitchFamily="34" charset="0"/>
              </a:rPr>
              <a:t>. 2 And </a:t>
            </a:r>
            <a:r>
              <a:rPr lang="en-US" sz="4000" b="1" i="1" dirty="0">
                <a:latin typeface="Century Gothic" panose="020B0502020202020204" pitchFamily="34" charset="0"/>
              </a:rPr>
              <a:t>Sarah conceived and bore Abraham a son </a:t>
            </a:r>
            <a:r>
              <a:rPr lang="en-US" sz="4000" i="1" dirty="0">
                <a:latin typeface="Century Gothic" panose="020B0502020202020204" pitchFamily="34" charset="0"/>
              </a:rPr>
              <a:t>in his old age at the time of which God had spoken to him. 3 </a:t>
            </a:r>
            <a:r>
              <a:rPr lang="en-US" sz="4000" b="1" i="1" dirty="0">
                <a:latin typeface="Century Gothic" panose="020B0502020202020204" pitchFamily="34" charset="0"/>
              </a:rPr>
              <a:t>Abraham called the name of his son who was born to him, whom Sarah bore him, Isaac</a:t>
            </a:r>
            <a:r>
              <a:rPr lang="en-US" sz="4000" i="1" dirty="0">
                <a:latin typeface="Century Gothic" panose="020B0502020202020204" pitchFamily="34" charset="0"/>
              </a:rPr>
              <a:t>.</a:t>
            </a:r>
          </a:p>
        </p:txBody>
      </p:sp>
    </p:spTree>
    <p:extLst>
      <p:ext uri="{BB962C8B-B14F-4D97-AF65-F5344CB8AC3E}">
        <p14:creationId xmlns:p14="http://schemas.microsoft.com/office/powerpoint/2010/main" val="35181373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21 – Isaac and Ishmael</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1133280"/>
            <a:ext cx="12188972" cy="5816977"/>
          </a:xfrm>
          <a:prstGeom prst="rect">
            <a:avLst/>
          </a:prstGeom>
          <a:noFill/>
        </p:spPr>
        <p:txBody>
          <a:bodyPr wrap="square" rtlCol="0">
            <a:spAutoFit/>
          </a:bodyPr>
          <a:lstStyle/>
          <a:p>
            <a:pPr algn="ctr"/>
            <a:r>
              <a:rPr lang="en-US" sz="4000" i="1" dirty="0">
                <a:latin typeface="Century Gothic" panose="020B0502020202020204" pitchFamily="34" charset="0"/>
              </a:rPr>
              <a:t>Genesis 21:9-12 (ESV)</a:t>
            </a:r>
          </a:p>
          <a:p>
            <a:pPr algn="ctr"/>
            <a:endParaRPr lang="en-US" sz="3200" i="1" dirty="0">
              <a:latin typeface="Century Gothic" panose="020B0502020202020204" pitchFamily="34" charset="0"/>
            </a:endParaRPr>
          </a:p>
          <a:p>
            <a:pPr algn="ctr"/>
            <a:r>
              <a:rPr lang="en-US" sz="2800" i="1" dirty="0">
                <a:latin typeface="Century Gothic" panose="020B0502020202020204" pitchFamily="34" charset="0"/>
              </a:rPr>
              <a:t>9</a:t>
            </a:r>
            <a:r>
              <a:rPr lang="en-US" sz="3200" i="1" dirty="0">
                <a:latin typeface="Century Gothic" panose="020B0502020202020204" pitchFamily="34" charset="0"/>
              </a:rPr>
              <a:t> But </a:t>
            </a:r>
            <a:r>
              <a:rPr lang="en-US" sz="3200" b="1" i="1" dirty="0">
                <a:latin typeface="Century Gothic" panose="020B0502020202020204" pitchFamily="34" charset="0"/>
              </a:rPr>
              <a:t>Sarah saw the son of Hagar the Egyptian, whom she had borne to Abraham, laughing</a:t>
            </a:r>
            <a:r>
              <a:rPr lang="en-US" sz="3200" i="1" dirty="0">
                <a:latin typeface="Century Gothic" panose="020B0502020202020204" pitchFamily="34" charset="0"/>
              </a:rPr>
              <a:t>. </a:t>
            </a:r>
            <a:r>
              <a:rPr lang="en-US" sz="2800" i="1" dirty="0">
                <a:latin typeface="Century Gothic" panose="020B0502020202020204" pitchFamily="34" charset="0"/>
              </a:rPr>
              <a:t>10</a:t>
            </a:r>
            <a:r>
              <a:rPr lang="en-US" sz="3200" i="1" dirty="0">
                <a:latin typeface="Century Gothic" panose="020B0502020202020204" pitchFamily="34" charset="0"/>
              </a:rPr>
              <a:t> So she said to Abraham, “</a:t>
            </a:r>
            <a:r>
              <a:rPr lang="en-US" sz="3200" b="1" i="1" dirty="0">
                <a:latin typeface="Century Gothic" panose="020B0502020202020204" pitchFamily="34" charset="0"/>
              </a:rPr>
              <a:t>Cast out this slave woman with her son, for the son of this slave woman shall not be heir with my son Isaac</a:t>
            </a:r>
            <a:r>
              <a:rPr lang="en-US" sz="3200" i="1" dirty="0">
                <a:latin typeface="Century Gothic" panose="020B0502020202020204" pitchFamily="34" charset="0"/>
              </a:rPr>
              <a:t>.” </a:t>
            </a:r>
            <a:r>
              <a:rPr lang="en-US" sz="2800" i="1" dirty="0">
                <a:latin typeface="Century Gothic" panose="020B0502020202020204" pitchFamily="34" charset="0"/>
              </a:rPr>
              <a:t>11</a:t>
            </a:r>
            <a:r>
              <a:rPr lang="en-US" sz="3200" i="1" dirty="0">
                <a:latin typeface="Century Gothic" panose="020B0502020202020204" pitchFamily="34" charset="0"/>
              </a:rPr>
              <a:t> And the thing was very displeasing to Abraham on account of his son. </a:t>
            </a:r>
            <a:r>
              <a:rPr lang="en-US" sz="2800" i="1" dirty="0">
                <a:latin typeface="Century Gothic" panose="020B0502020202020204" pitchFamily="34" charset="0"/>
              </a:rPr>
              <a:t>12</a:t>
            </a:r>
            <a:r>
              <a:rPr lang="en-US" sz="3200" i="1" dirty="0">
                <a:latin typeface="Century Gothic" panose="020B0502020202020204" pitchFamily="34" charset="0"/>
              </a:rPr>
              <a:t> But God said to Abraham, “Be not displeased because of the boy and because of your slave woman. </a:t>
            </a:r>
            <a:r>
              <a:rPr lang="en-US" sz="3200" b="1" i="1" dirty="0">
                <a:latin typeface="Century Gothic" panose="020B0502020202020204" pitchFamily="34" charset="0"/>
              </a:rPr>
              <a:t>Whatever Sarah says to you, do as she tells you, for through Isaac shall your offspring be named</a:t>
            </a:r>
            <a:r>
              <a:rPr lang="en-US" sz="3200" i="1" dirty="0">
                <a:latin typeface="Century Gothic" panose="020B0502020202020204" pitchFamily="34" charset="0"/>
              </a:rPr>
              <a:t>.</a:t>
            </a:r>
          </a:p>
        </p:txBody>
      </p:sp>
    </p:spTree>
    <p:extLst>
      <p:ext uri="{BB962C8B-B14F-4D97-AF65-F5344CB8AC3E}">
        <p14:creationId xmlns:p14="http://schemas.microsoft.com/office/powerpoint/2010/main" val="326655117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21 – Isaac and Ishmael</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1230936"/>
            <a:ext cx="12188972" cy="5139869"/>
          </a:xfrm>
          <a:prstGeom prst="rect">
            <a:avLst/>
          </a:prstGeom>
          <a:noFill/>
        </p:spPr>
        <p:txBody>
          <a:bodyPr wrap="square" rtlCol="0">
            <a:spAutoFit/>
          </a:bodyPr>
          <a:lstStyle/>
          <a:p>
            <a:pPr algn="ctr"/>
            <a:r>
              <a:rPr lang="en-US" sz="4000" i="1" dirty="0">
                <a:latin typeface="Century Gothic" panose="020B0502020202020204" pitchFamily="34" charset="0"/>
              </a:rPr>
              <a:t>Galatians 4:21-24 (ESV)</a:t>
            </a:r>
          </a:p>
          <a:p>
            <a:pPr algn="ctr"/>
            <a:endParaRPr lang="en-US" sz="3200" i="1" dirty="0">
              <a:latin typeface="Century Gothic" panose="020B0502020202020204" pitchFamily="34" charset="0"/>
            </a:endParaRPr>
          </a:p>
          <a:p>
            <a:pPr algn="ctr"/>
            <a:r>
              <a:rPr lang="en-US" sz="3200" i="1" dirty="0">
                <a:latin typeface="Century Gothic" panose="020B0502020202020204" pitchFamily="34" charset="0"/>
              </a:rPr>
              <a:t>21 Tell me, </a:t>
            </a:r>
            <a:r>
              <a:rPr lang="en-US" sz="3200" b="1" i="1" dirty="0">
                <a:latin typeface="Century Gothic" panose="020B0502020202020204" pitchFamily="34" charset="0"/>
              </a:rPr>
              <a:t>you who desire to be under the law, do you not listen to the law?</a:t>
            </a:r>
            <a:r>
              <a:rPr lang="en-US" sz="3200" i="1" dirty="0">
                <a:latin typeface="Century Gothic" panose="020B0502020202020204" pitchFamily="34" charset="0"/>
              </a:rPr>
              <a:t> 22 For it is written that </a:t>
            </a:r>
            <a:r>
              <a:rPr lang="en-US" sz="3200" b="1" i="1" dirty="0">
                <a:latin typeface="Century Gothic" panose="020B0502020202020204" pitchFamily="34" charset="0"/>
              </a:rPr>
              <a:t>Abraham had two sons, one by a slave woman and one by a free woman. </a:t>
            </a:r>
            <a:r>
              <a:rPr lang="en-US" sz="3200" i="1" dirty="0">
                <a:latin typeface="Century Gothic" panose="020B0502020202020204" pitchFamily="34" charset="0"/>
              </a:rPr>
              <a:t>23 But the son of the slave was born according to the flesh, while the son of the free woman was born through promise. 24 Now this may be interpreted allegorically: </a:t>
            </a:r>
            <a:r>
              <a:rPr lang="en-US" sz="3200" b="1" i="1" dirty="0">
                <a:latin typeface="Century Gothic" panose="020B0502020202020204" pitchFamily="34" charset="0"/>
              </a:rPr>
              <a:t>these women are two covenants</a:t>
            </a:r>
            <a:r>
              <a:rPr lang="en-US" sz="3200" i="1" dirty="0">
                <a:latin typeface="Century Gothic" panose="020B0502020202020204" pitchFamily="34" charset="0"/>
              </a:rPr>
              <a:t>. One is from Mount Sinai, bearing children for slavery; she is Hagar.</a:t>
            </a:r>
          </a:p>
        </p:txBody>
      </p:sp>
    </p:spTree>
    <p:extLst>
      <p:ext uri="{BB962C8B-B14F-4D97-AF65-F5344CB8AC3E}">
        <p14:creationId xmlns:p14="http://schemas.microsoft.com/office/powerpoint/2010/main" val="280349567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21 – Isaac and Ishmael</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1133280"/>
            <a:ext cx="12188972" cy="5139869"/>
          </a:xfrm>
          <a:prstGeom prst="rect">
            <a:avLst/>
          </a:prstGeom>
          <a:noFill/>
        </p:spPr>
        <p:txBody>
          <a:bodyPr wrap="square" rtlCol="0">
            <a:spAutoFit/>
          </a:bodyPr>
          <a:lstStyle/>
          <a:p>
            <a:pPr algn="ctr"/>
            <a:r>
              <a:rPr lang="en-US" sz="4000" i="1" dirty="0">
                <a:latin typeface="Century Gothic" panose="020B0502020202020204" pitchFamily="34" charset="0"/>
              </a:rPr>
              <a:t>Galatians 4:25-28 (ESV)</a:t>
            </a:r>
          </a:p>
          <a:p>
            <a:pPr algn="ctr"/>
            <a:endParaRPr lang="en-US" sz="3200" i="1" dirty="0">
              <a:latin typeface="Century Gothic" panose="020B0502020202020204" pitchFamily="34" charset="0"/>
            </a:endParaRPr>
          </a:p>
          <a:p>
            <a:pPr algn="ctr"/>
            <a:r>
              <a:rPr lang="en-US" sz="3200" i="1" dirty="0">
                <a:latin typeface="Century Gothic" panose="020B0502020202020204" pitchFamily="34" charset="0"/>
              </a:rPr>
              <a:t>25 Now Hagar is Mount Sinai in Arabia; she corresponds to the present Jerusalem, for she is in slavery with her children. 26 </a:t>
            </a:r>
            <a:r>
              <a:rPr lang="en-US" sz="3200" b="1" i="1" dirty="0">
                <a:latin typeface="Century Gothic" panose="020B0502020202020204" pitchFamily="34" charset="0"/>
              </a:rPr>
              <a:t>But the Jerusalem above is free, and she is our mother. </a:t>
            </a:r>
            <a:r>
              <a:rPr lang="en-US" sz="3200" i="1" dirty="0">
                <a:latin typeface="Century Gothic" panose="020B0502020202020204" pitchFamily="34" charset="0"/>
              </a:rPr>
              <a:t>27 For it is </a:t>
            </a:r>
            <a:r>
              <a:rPr lang="en-US" sz="3200" i="1" dirty="0" err="1">
                <a:latin typeface="Century Gothic" panose="020B0502020202020204" pitchFamily="34" charset="0"/>
              </a:rPr>
              <a:t>written,“Rejoice</a:t>
            </a:r>
            <a:r>
              <a:rPr lang="en-US" sz="3200" i="1" dirty="0">
                <a:latin typeface="Century Gothic" panose="020B0502020202020204" pitchFamily="34" charset="0"/>
              </a:rPr>
              <a:t>, O barren one who does not bear; break forth and cry aloud, you who are not in labor! For the children of the desolate one will be more</a:t>
            </a:r>
            <a:br>
              <a:rPr lang="en-US" sz="3200" i="1" dirty="0">
                <a:latin typeface="Century Gothic" panose="020B0502020202020204" pitchFamily="34" charset="0"/>
              </a:rPr>
            </a:br>
            <a:r>
              <a:rPr lang="en-US" sz="3200" i="1" dirty="0">
                <a:latin typeface="Century Gothic" panose="020B0502020202020204" pitchFamily="34" charset="0"/>
              </a:rPr>
              <a:t>    than those of the one who has a husband.”</a:t>
            </a:r>
          </a:p>
          <a:p>
            <a:pPr algn="ctr"/>
            <a:r>
              <a:rPr lang="en-US" sz="3200" i="1" dirty="0">
                <a:latin typeface="Century Gothic" panose="020B0502020202020204" pitchFamily="34" charset="0"/>
              </a:rPr>
              <a:t>28 </a:t>
            </a:r>
            <a:r>
              <a:rPr lang="en-US" sz="3200" b="1" i="1" dirty="0">
                <a:latin typeface="Century Gothic" panose="020B0502020202020204" pitchFamily="34" charset="0"/>
              </a:rPr>
              <a:t>Now</a:t>
            </a:r>
            <a:r>
              <a:rPr lang="en-US" sz="3200" i="1" dirty="0">
                <a:latin typeface="Century Gothic" panose="020B0502020202020204" pitchFamily="34" charset="0"/>
              </a:rPr>
              <a:t> </a:t>
            </a:r>
            <a:r>
              <a:rPr lang="en-US" sz="3200" b="1" i="1" dirty="0">
                <a:latin typeface="Century Gothic" panose="020B0502020202020204" pitchFamily="34" charset="0"/>
              </a:rPr>
              <a:t>you, brothers, like Isaac, are children of promise</a:t>
            </a:r>
            <a:r>
              <a:rPr lang="en-US" sz="3200" i="1" dirty="0">
                <a:latin typeface="Century Gothic" panose="020B0502020202020204" pitchFamily="34" charset="0"/>
              </a:rPr>
              <a:t>. </a:t>
            </a:r>
          </a:p>
        </p:txBody>
      </p:sp>
    </p:spTree>
    <p:extLst>
      <p:ext uri="{BB962C8B-B14F-4D97-AF65-F5344CB8AC3E}">
        <p14:creationId xmlns:p14="http://schemas.microsoft.com/office/powerpoint/2010/main" val="413822418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21 – Isaac and Ishmael</a:t>
            </a:r>
          </a:p>
        </p:txBody>
      </p:sp>
      <p:sp>
        <p:nvSpPr>
          <p:cNvPr id="5" name="TextBox 4">
            <a:extLst>
              <a:ext uri="{FF2B5EF4-FFF2-40B4-BE49-F238E27FC236}">
                <a16:creationId xmlns:a16="http://schemas.microsoft.com/office/drawing/2014/main" id="{06C2CB07-FC15-F289-D2C9-95A0882B969C}"/>
              </a:ext>
            </a:extLst>
          </p:cNvPr>
          <p:cNvSpPr txBox="1"/>
          <p:nvPr/>
        </p:nvSpPr>
        <p:spPr>
          <a:xfrm>
            <a:off x="0" y="1133280"/>
            <a:ext cx="12188972" cy="5078313"/>
          </a:xfrm>
          <a:prstGeom prst="rect">
            <a:avLst/>
          </a:prstGeom>
          <a:noFill/>
        </p:spPr>
        <p:txBody>
          <a:bodyPr wrap="square" rtlCol="0">
            <a:spAutoFit/>
          </a:bodyPr>
          <a:lstStyle/>
          <a:p>
            <a:pPr algn="ctr"/>
            <a:r>
              <a:rPr lang="en-US" sz="4000" i="1" dirty="0">
                <a:latin typeface="Century Gothic" panose="020B0502020202020204" pitchFamily="34" charset="0"/>
              </a:rPr>
              <a:t>Galatians 4:29-31 (ESV)</a:t>
            </a:r>
          </a:p>
          <a:p>
            <a:pPr algn="ctr"/>
            <a:endParaRPr lang="en-US" sz="3200" i="1" dirty="0">
              <a:latin typeface="Century Gothic" panose="020B0502020202020204" pitchFamily="34" charset="0"/>
            </a:endParaRPr>
          </a:p>
          <a:p>
            <a:pPr algn="ctr"/>
            <a:r>
              <a:rPr lang="en-US" sz="3600" i="1" dirty="0">
                <a:latin typeface="Century Gothic" panose="020B0502020202020204" pitchFamily="34" charset="0"/>
              </a:rPr>
              <a:t>29 But just as at that time he who was born according to the flesh persecuted him who was born according to the Spirit, so also it is now. 30 But what does the Scripture say? “</a:t>
            </a:r>
            <a:r>
              <a:rPr lang="en-US" sz="3600" b="1" i="1" dirty="0">
                <a:latin typeface="Century Gothic" panose="020B0502020202020204" pitchFamily="34" charset="0"/>
              </a:rPr>
              <a:t>Cast out the slave woman and her son, for the son of the slave woman shall not inherit with the son of the free woman</a:t>
            </a:r>
            <a:r>
              <a:rPr lang="en-US" sz="3600" i="1" dirty="0">
                <a:latin typeface="Century Gothic" panose="020B0502020202020204" pitchFamily="34" charset="0"/>
              </a:rPr>
              <a:t>.” 31 So, brothers, </a:t>
            </a:r>
            <a:r>
              <a:rPr lang="en-US" sz="3600" b="1" i="1" dirty="0">
                <a:latin typeface="Century Gothic" panose="020B0502020202020204" pitchFamily="34" charset="0"/>
              </a:rPr>
              <a:t>we are not children of the slave but of the free woman</a:t>
            </a:r>
            <a:r>
              <a:rPr lang="en-US" sz="3600" i="1" dirty="0">
                <a:latin typeface="Century Gothic" panose="020B0502020202020204" pitchFamily="34" charset="0"/>
              </a:rPr>
              <a:t>.</a:t>
            </a:r>
          </a:p>
        </p:txBody>
      </p:sp>
    </p:spTree>
    <p:extLst>
      <p:ext uri="{BB962C8B-B14F-4D97-AF65-F5344CB8AC3E}">
        <p14:creationId xmlns:p14="http://schemas.microsoft.com/office/powerpoint/2010/main" val="77462925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21 – Children of Promise</a:t>
            </a:r>
          </a:p>
        </p:txBody>
      </p:sp>
      <p:sp>
        <p:nvSpPr>
          <p:cNvPr id="5" name="TextBox 4">
            <a:extLst>
              <a:ext uri="{FF2B5EF4-FFF2-40B4-BE49-F238E27FC236}">
                <a16:creationId xmlns:a16="http://schemas.microsoft.com/office/drawing/2014/main" id="{06C2CB07-FC15-F289-D2C9-95A0882B969C}"/>
              </a:ext>
            </a:extLst>
          </p:cNvPr>
          <p:cNvSpPr txBox="1"/>
          <p:nvPr/>
        </p:nvSpPr>
        <p:spPr>
          <a:xfrm>
            <a:off x="3028" y="1162961"/>
            <a:ext cx="12188972" cy="5262979"/>
          </a:xfrm>
          <a:prstGeom prst="rect">
            <a:avLst/>
          </a:prstGeom>
          <a:noFill/>
        </p:spPr>
        <p:txBody>
          <a:bodyPr wrap="square" rtlCol="0">
            <a:spAutoFit/>
          </a:bodyPr>
          <a:lstStyle/>
          <a:p>
            <a:pPr algn="ctr"/>
            <a:r>
              <a:rPr lang="en-US" sz="4400" i="1" dirty="0">
                <a:latin typeface="Century Gothic" panose="020B0502020202020204" pitchFamily="34" charset="0"/>
              </a:rPr>
              <a:t>Romans 9:6-9 (ESV)</a:t>
            </a:r>
          </a:p>
          <a:p>
            <a:pPr algn="ctr"/>
            <a:endParaRPr lang="en-US" sz="3600" i="1" dirty="0">
              <a:latin typeface="Century Gothic" panose="020B0502020202020204" pitchFamily="34" charset="0"/>
            </a:endParaRPr>
          </a:p>
          <a:p>
            <a:pPr algn="ctr"/>
            <a:r>
              <a:rPr lang="en-US" sz="3200" i="1" dirty="0">
                <a:latin typeface="Century Gothic" panose="020B0502020202020204" pitchFamily="34" charset="0"/>
              </a:rPr>
              <a:t>6 But it is not as though the word of God has failed. For not all who are descended from Israel belong to Israel, 7 and not all are children of Abraham because they are his offspring, but “</a:t>
            </a:r>
            <a:r>
              <a:rPr lang="en-US" sz="3200" b="1" i="1" dirty="0">
                <a:latin typeface="Century Gothic" panose="020B0502020202020204" pitchFamily="34" charset="0"/>
              </a:rPr>
              <a:t>Through Isaac shall your offspring be named</a:t>
            </a:r>
            <a:r>
              <a:rPr lang="en-US" sz="3200" i="1" dirty="0">
                <a:latin typeface="Century Gothic" panose="020B0502020202020204" pitchFamily="34" charset="0"/>
              </a:rPr>
              <a:t>.” 8 This means that it is not the children of the flesh who are the children of God, </a:t>
            </a:r>
            <a:r>
              <a:rPr lang="en-US" sz="3200" b="1" i="1" dirty="0">
                <a:latin typeface="Century Gothic" panose="020B0502020202020204" pitchFamily="34" charset="0"/>
              </a:rPr>
              <a:t>but the children of the promise are counted as offspring</a:t>
            </a:r>
            <a:r>
              <a:rPr lang="en-US" sz="3200" i="1" dirty="0">
                <a:latin typeface="Century Gothic" panose="020B0502020202020204" pitchFamily="34" charset="0"/>
              </a:rPr>
              <a:t>. 9 For this is what the promise said: “</a:t>
            </a:r>
            <a:r>
              <a:rPr lang="en-US" sz="3200" b="1" i="1" dirty="0">
                <a:latin typeface="Century Gothic" panose="020B0502020202020204" pitchFamily="34" charset="0"/>
              </a:rPr>
              <a:t>About this time next year I will return, and Sarah shall have a son</a:t>
            </a:r>
            <a:r>
              <a:rPr lang="en-US" sz="3200" i="1" dirty="0">
                <a:latin typeface="Century Gothic" panose="020B0502020202020204" pitchFamily="34" charset="0"/>
              </a:rPr>
              <a:t>.” </a:t>
            </a:r>
          </a:p>
        </p:txBody>
      </p:sp>
    </p:spTree>
    <p:extLst>
      <p:ext uri="{BB962C8B-B14F-4D97-AF65-F5344CB8AC3E}">
        <p14:creationId xmlns:p14="http://schemas.microsoft.com/office/powerpoint/2010/main" val="346934488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21 – Abraham and Abimelech</a:t>
            </a:r>
          </a:p>
        </p:txBody>
      </p:sp>
      <p:sp>
        <p:nvSpPr>
          <p:cNvPr id="5" name="TextBox 4">
            <a:extLst>
              <a:ext uri="{FF2B5EF4-FFF2-40B4-BE49-F238E27FC236}">
                <a16:creationId xmlns:a16="http://schemas.microsoft.com/office/drawing/2014/main" id="{06C2CB07-FC15-F289-D2C9-95A0882B969C}"/>
              </a:ext>
            </a:extLst>
          </p:cNvPr>
          <p:cNvSpPr txBox="1"/>
          <p:nvPr/>
        </p:nvSpPr>
        <p:spPr>
          <a:xfrm>
            <a:off x="3028" y="1162961"/>
            <a:ext cx="12188972" cy="5755422"/>
          </a:xfrm>
          <a:prstGeom prst="rect">
            <a:avLst/>
          </a:prstGeom>
          <a:noFill/>
        </p:spPr>
        <p:txBody>
          <a:bodyPr wrap="square" rtlCol="0">
            <a:spAutoFit/>
          </a:bodyPr>
          <a:lstStyle/>
          <a:p>
            <a:pPr algn="ctr"/>
            <a:r>
              <a:rPr lang="en-US" sz="4400" i="1" dirty="0">
                <a:latin typeface="Century Gothic" panose="020B0502020202020204" pitchFamily="34" charset="0"/>
              </a:rPr>
              <a:t>Genesis 21:22-24 (ESV)</a:t>
            </a:r>
          </a:p>
          <a:p>
            <a:pPr algn="ctr"/>
            <a:endParaRPr lang="en-US" sz="3600" i="1" dirty="0">
              <a:latin typeface="Century Gothic" panose="020B0502020202020204" pitchFamily="34" charset="0"/>
            </a:endParaRPr>
          </a:p>
          <a:p>
            <a:pPr algn="ctr"/>
            <a:r>
              <a:rPr lang="en-US" sz="3600" i="1" dirty="0">
                <a:latin typeface="Century Gothic" panose="020B0502020202020204" pitchFamily="34" charset="0"/>
              </a:rPr>
              <a:t>22 At that time Abimelech and </a:t>
            </a:r>
            <a:r>
              <a:rPr lang="en-US" sz="3600" i="1" dirty="0" err="1">
                <a:latin typeface="Century Gothic" panose="020B0502020202020204" pitchFamily="34" charset="0"/>
              </a:rPr>
              <a:t>Phicol</a:t>
            </a:r>
            <a:r>
              <a:rPr lang="en-US" sz="3600" i="1" dirty="0">
                <a:latin typeface="Century Gothic" panose="020B0502020202020204" pitchFamily="34" charset="0"/>
              </a:rPr>
              <a:t> the commander of his army said to Abraham, “</a:t>
            </a:r>
            <a:r>
              <a:rPr lang="en-US" sz="3600" b="1" i="1" dirty="0">
                <a:latin typeface="Century Gothic" panose="020B0502020202020204" pitchFamily="34" charset="0"/>
              </a:rPr>
              <a:t>God is with you in all that you do</a:t>
            </a:r>
            <a:r>
              <a:rPr lang="en-US" sz="3600" i="1" dirty="0">
                <a:latin typeface="Century Gothic" panose="020B0502020202020204" pitchFamily="34" charset="0"/>
              </a:rPr>
              <a:t>. 23 Now therefore swear to me here by God that you will not deal falsely with me or with my descendants or with my posterity, but </a:t>
            </a:r>
            <a:r>
              <a:rPr lang="en-US" sz="3600" b="1" i="1" dirty="0">
                <a:latin typeface="Century Gothic" panose="020B0502020202020204" pitchFamily="34" charset="0"/>
              </a:rPr>
              <a:t>as I have dealt kindly with you, so you will deal with me and with the land where you have sojourned</a:t>
            </a:r>
            <a:r>
              <a:rPr lang="en-US" sz="3600" i="1" dirty="0">
                <a:latin typeface="Century Gothic" panose="020B0502020202020204" pitchFamily="34" charset="0"/>
              </a:rPr>
              <a:t>.” 24 And Abraham said, “I will swear.”</a:t>
            </a:r>
          </a:p>
        </p:txBody>
      </p:sp>
    </p:spTree>
    <p:extLst>
      <p:ext uri="{BB962C8B-B14F-4D97-AF65-F5344CB8AC3E}">
        <p14:creationId xmlns:p14="http://schemas.microsoft.com/office/powerpoint/2010/main" val="2827822502"/>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306</TotalTime>
  <Words>772</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Mackenzie Kelly</cp:lastModifiedBy>
  <cp:revision>24</cp:revision>
  <dcterms:created xsi:type="dcterms:W3CDTF">2024-03-01T15:11:52Z</dcterms:created>
  <dcterms:modified xsi:type="dcterms:W3CDTF">2024-05-01T01:42:07Z</dcterms:modified>
</cp:coreProperties>
</file>