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8" r:id="rId3"/>
    <p:sldId id="270" r:id="rId4"/>
    <p:sldId id="271" r:id="rId5"/>
    <p:sldId id="272" r:id="rId6"/>
    <p:sldId id="273" r:id="rId7"/>
    <p:sldId id="274" r:id="rId8"/>
    <p:sldId id="275" r:id="rId9"/>
    <p:sldId id="276" r:id="rId10"/>
    <p:sldId id="277"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2"/>
  </p:normalViewPr>
  <p:slideViewPr>
    <p:cSldViewPr snapToGrid="0">
      <p:cViewPr varScale="1">
        <p:scale>
          <a:sx n="102" d="100"/>
          <a:sy n="102" d="100"/>
        </p:scale>
        <p:origin x="8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5/4/24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13204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5/4/24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01449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5/4/24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244283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5/4/24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276996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489815-BC19-A342-852B-163DD32C54C3}" type="datetimeFigureOut">
              <a:rPr lang="en-US" smtClean="0"/>
              <a:t>5/4/24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335643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489815-BC19-A342-852B-163DD32C54C3}" type="datetimeFigureOut">
              <a:rPr lang="en-US" smtClean="0"/>
              <a:t>5/4/24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13342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489815-BC19-A342-852B-163DD32C54C3}" type="datetimeFigureOut">
              <a:rPr lang="en-US" smtClean="0"/>
              <a:t>5/4/24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2269016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489815-BC19-A342-852B-163DD32C54C3}" type="datetimeFigureOut">
              <a:rPr lang="en-US" smtClean="0"/>
              <a:t>5/4/24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1392238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89815-BC19-A342-852B-163DD32C54C3}" type="datetimeFigureOut">
              <a:rPr lang="en-US" smtClean="0"/>
              <a:t>5/4/24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04160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89815-BC19-A342-852B-163DD32C54C3}" type="datetimeFigureOut">
              <a:rPr lang="en-US" smtClean="0"/>
              <a:t>5/4/24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220119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89815-BC19-A342-852B-163DD32C54C3}" type="datetimeFigureOut">
              <a:rPr lang="en-US" smtClean="0"/>
              <a:t>5/4/24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378771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89815-BC19-A342-852B-163DD32C54C3}" type="datetimeFigureOut">
              <a:rPr lang="en-US" smtClean="0"/>
              <a:t>5/4/24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64872-17F4-F540-A56C-01EDD6FD701D}" type="slidenum">
              <a:rPr lang="en-US" smtClean="0"/>
              <a:t>‹#›</a:t>
            </a:fld>
            <a:endParaRPr lang="en-US"/>
          </a:p>
        </p:txBody>
      </p:sp>
    </p:spTree>
    <p:extLst>
      <p:ext uri="{BB962C8B-B14F-4D97-AF65-F5344CB8AC3E}">
        <p14:creationId xmlns:p14="http://schemas.microsoft.com/office/powerpoint/2010/main" val="22908346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background with white text&#10;&#10;Description automatically generated">
            <a:extLst>
              <a:ext uri="{FF2B5EF4-FFF2-40B4-BE49-F238E27FC236}">
                <a16:creationId xmlns:a16="http://schemas.microsoft.com/office/drawing/2014/main" id="{254DDCEC-43BF-831F-C5C9-2B17E25ACC8B}"/>
              </a:ext>
            </a:extLst>
          </p:cNvPr>
          <p:cNvPicPr>
            <a:picLocks noChangeAspect="1"/>
          </p:cNvPicPr>
          <p:nvPr/>
        </p:nvPicPr>
        <p:blipFill rotWithShape="1">
          <a:blip r:embed="rId2"/>
          <a:srcRect t="19"/>
          <a:stretch/>
        </p:blipFill>
        <p:spPr>
          <a:xfrm>
            <a:off x="20" y="1282"/>
            <a:ext cx="12191980" cy="6856718"/>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49AAC67C-A4A8-8476-A6E9-74BE3122991C}"/>
              </a:ext>
            </a:extLst>
          </p:cNvPr>
          <p:cNvPicPr>
            <a:picLocks noChangeAspect="1"/>
          </p:cNvPicPr>
          <p:nvPr/>
        </p:nvPicPr>
        <p:blipFill>
          <a:blip r:embed="rId3"/>
          <a:stretch>
            <a:fillRect/>
          </a:stretch>
        </p:blipFill>
        <p:spPr>
          <a:xfrm>
            <a:off x="10285476" y="4951718"/>
            <a:ext cx="1905000" cy="1905000"/>
          </a:xfrm>
          <a:prstGeom prst="rect">
            <a:avLst/>
          </a:prstGeom>
        </p:spPr>
      </p:pic>
      <p:sp>
        <p:nvSpPr>
          <p:cNvPr id="3" name="TextBox 2">
            <a:extLst>
              <a:ext uri="{FF2B5EF4-FFF2-40B4-BE49-F238E27FC236}">
                <a16:creationId xmlns:a16="http://schemas.microsoft.com/office/drawing/2014/main" id="{EEC8E4CD-158A-9267-4961-B58B9381C735}"/>
              </a:ext>
            </a:extLst>
          </p:cNvPr>
          <p:cNvSpPr txBox="1"/>
          <p:nvPr/>
        </p:nvSpPr>
        <p:spPr>
          <a:xfrm>
            <a:off x="2253506" y="5581052"/>
            <a:ext cx="7678455" cy="646331"/>
          </a:xfrm>
          <a:prstGeom prst="rect">
            <a:avLst/>
          </a:prstGeom>
          <a:noFill/>
        </p:spPr>
        <p:txBody>
          <a:bodyPr wrap="square" rtlCol="0">
            <a:spAutoFit/>
          </a:bodyPr>
          <a:lstStyle/>
          <a:p>
            <a:pPr algn="ctr"/>
            <a:r>
              <a:rPr lang="en-US" sz="3600" b="1" dirty="0">
                <a:solidFill>
                  <a:srgbClr val="FEECD7"/>
                </a:solidFill>
                <a:latin typeface="Futura" panose="020B0602020204020303" pitchFamily="34" charset="-79"/>
                <a:cs typeface="Futura" panose="020B0602020204020303" pitchFamily="34" charset="-79"/>
              </a:rPr>
              <a:t>CHAPTER 22</a:t>
            </a:r>
          </a:p>
        </p:txBody>
      </p:sp>
    </p:spTree>
    <p:extLst>
      <p:ext uri="{BB962C8B-B14F-4D97-AF65-F5344CB8AC3E}">
        <p14:creationId xmlns:p14="http://schemas.microsoft.com/office/powerpoint/2010/main" val="277126801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950449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God’s People Are Tested</a:t>
            </a:r>
          </a:p>
        </p:txBody>
      </p:sp>
      <p:sp>
        <p:nvSpPr>
          <p:cNvPr id="5" name="TextBox 4">
            <a:extLst>
              <a:ext uri="{FF2B5EF4-FFF2-40B4-BE49-F238E27FC236}">
                <a16:creationId xmlns:a16="http://schemas.microsoft.com/office/drawing/2014/main" id="{06C2CB07-FC15-F289-D2C9-95A0882B969C}"/>
              </a:ext>
            </a:extLst>
          </p:cNvPr>
          <p:cNvSpPr txBox="1"/>
          <p:nvPr/>
        </p:nvSpPr>
        <p:spPr>
          <a:xfrm>
            <a:off x="0" y="2133510"/>
            <a:ext cx="12188972" cy="3539430"/>
          </a:xfrm>
          <a:prstGeom prst="rect">
            <a:avLst/>
          </a:prstGeom>
          <a:noFill/>
        </p:spPr>
        <p:txBody>
          <a:bodyPr wrap="square" rtlCol="0">
            <a:spAutoFit/>
          </a:bodyPr>
          <a:lstStyle/>
          <a:p>
            <a:r>
              <a:rPr lang="en-US" sz="3200" dirty="0">
                <a:latin typeface="Century Gothic" panose="020B0502020202020204" pitchFamily="34" charset="0"/>
              </a:rPr>
              <a:t>1 Peter 1:6–7 (ESV) </a:t>
            </a:r>
          </a:p>
          <a:p>
            <a:r>
              <a:rPr lang="en-US" sz="3200" baseline="30000" dirty="0">
                <a:latin typeface="Century Gothic" panose="020B0502020202020204" pitchFamily="34" charset="0"/>
              </a:rPr>
              <a:t>6</a:t>
            </a:r>
            <a:r>
              <a:rPr lang="en-US" sz="3200" dirty="0">
                <a:latin typeface="Century Gothic" panose="020B0502020202020204" pitchFamily="34" charset="0"/>
              </a:rPr>
              <a:t>In this you rejoice, though now for a little while, if necessary, you have been grieved by various trials, </a:t>
            </a:r>
          </a:p>
          <a:p>
            <a:r>
              <a:rPr lang="en-US" sz="3200" baseline="30000" dirty="0">
                <a:latin typeface="Century Gothic" panose="020B0502020202020204" pitchFamily="34" charset="0"/>
              </a:rPr>
              <a:t>7</a:t>
            </a:r>
            <a:r>
              <a:rPr lang="en-US" sz="3200" dirty="0">
                <a:latin typeface="Century Gothic" panose="020B0502020202020204" pitchFamily="34" charset="0"/>
              </a:rPr>
              <a:t>so that the tested genuineness of your faith—more precious than gold that perishes though it is tested by fire—may be found to result in praise and glory and honor at the revelation of Jesus Christ. </a:t>
            </a:r>
          </a:p>
        </p:txBody>
      </p:sp>
    </p:spTree>
    <p:extLst>
      <p:ext uri="{BB962C8B-B14F-4D97-AF65-F5344CB8AC3E}">
        <p14:creationId xmlns:p14="http://schemas.microsoft.com/office/powerpoint/2010/main" val="79126781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background with white text&#10;&#10;Description automatically generated">
            <a:extLst>
              <a:ext uri="{FF2B5EF4-FFF2-40B4-BE49-F238E27FC236}">
                <a16:creationId xmlns:a16="http://schemas.microsoft.com/office/drawing/2014/main" id="{254DDCEC-43BF-831F-C5C9-2B17E25ACC8B}"/>
              </a:ext>
            </a:extLst>
          </p:cNvPr>
          <p:cNvPicPr>
            <a:picLocks noChangeAspect="1"/>
          </p:cNvPicPr>
          <p:nvPr/>
        </p:nvPicPr>
        <p:blipFill rotWithShape="1">
          <a:blip r:embed="rId2"/>
          <a:srcRect t="19"/>
          <a:stretch/>
        </p:blipFill>
        <p:spPr>
          <a:xfrm>
            <a:off x="20" y="1282"/>
            <a:ext cx="12191980" cy="6856718"/>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49AAC67C-A4A8-8476-A6E9-74BE3122991C}"/>
              </a:ext>
            </a:extLst>
          </p:cNvPr>
          <p:cNvPicPr>
            <a:picLocks noChangeAspect="1"/>
          </p:cNvPicPr>
          <p:nvPr/>
        </p:nvPicPr>
        <p:blipFill>
          <a:blip r:embed="rId3"/>
          <a:stretch>
            <a:fillRect/>
          </a:stretch>
        </p:blipFill>
        <p:spPr>
          <a:xfrm>
            <a:off x="10285476" y="4951718"/>
            <a:ext cx="1905000" cy="1905000"/>
          </a:xfrm>
          <a:prstGeom prst="rect">
            <a:avLst/>
          </a:prstGeom>
        </p:spPr>
      </p:pic>
    </p:spTree>
    <p:extLst>
      <p:ext uri="{BB962C8B-B14F-4D97-AF65-F5344CB8AC3E}">
        <p14:creationId xmlns:p14="http://schemas.microsoft.com/office/powerpoint/2010/main" val="267146539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950449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The Testing of Abraham</a:t>
            </a:r>
          </a:p>
        </p:txBody>
      </p:sp>
      <p:sp>
        <p:nvSpPr>
          <p:cNvPr id="5" name="TextBox 4">
            <a:extLst>
              <a:ext uri="{FF2B5EF4-FFF2-40B4-BE49-F238E27FC236}">
                <a16:creationId xmlns:a16="http://schemas.microsoft.com/office/drawing/2014/main" id="{06C2CB07-FC15-F289-D2C9-95A0882B969C}"/>
              </a:ext>
            </a:extLst>
          </p:cNvPr>
          <p:cNvSpPr txBox="1"/>
          <p:nvPr/>
        </p:nvSpPr>
        <p:spPr>
          <a:xfrm>
            <a:off x="0" y="1852900"/>
            <a:ext cx="12188972" cy="3539430"/>
          </a:xfrm>
          <a:prstGeom prst="rect">
            <a:avLst/>
          </a:prstGeom>
          <a:noFill/>
        </p:spPr>
        <p:txBody>
          <a:bodyPr wrap="square" rtlCol="0">
            <a:spAutoFit/>
          </a:bodyPr>
          <a:lstStyle/>
          <a:p>
            <a:r>
              <a:rPr lang="en-US" sz="3200" dirty="0">
                <a:latin typeface="Century Gothic" panose="020B0502020202020204" pitchFamily="34" charset="0"/>
              </a:rPr>
              <a:t>Genesis 22:1–2 (ESV) </a:t>
            </a:r>
          </a:p>
          <a:p>
            <a:r>
              <a:rPr lang="en-US" sz="3200" baseline="30000" dirty="0">
                <a:latin typeface="Century Gothic" panose="020B0502020202020204" pitchFamily="34" charset="0"/>
              </a:rPr>
              <a:t>1</a:t>
            </a:r>
            <a:r>
              <a:rPr lang="en-US" sz="3200" dirty="0">
                <a:latin typeface="Century Gothic" panose="020B0502020202020204" pitchFamily="34" charset="0"/>
              </a:rPr>
              <a:t>After these things God tested Abraham and said to him, “Abraham!” And he said, “Here I am.” </a:t>
            </a:r>
          </a:p>
          <a:p>
            <a:r>
              <a:rPr lang="en-US" sz="3200" baseline="30000" dirty="0">
                <a:latin typeface="Century Gothic" panose="020B0502020202020204" pitchFamily="34" charset="0"/>
              </a:rPr>
              <a:t>2</a:t>
            </a:r>
            <a:r>
              <a:rPr lang="en-US" sz="3200" dirty="0">
                <a:latin typeface="Century Gothic" panose="020B0502020202020204" pitchFamily="34" charset="0"/>
              </a:rPr>
              <a:t>He said, “Take your son, your only son Isaac, whom you love, and go to the land of Moriah, and offer him there as a burnt offering on one of the mountains of which I shall tell you.” </a:t>
            </a:r>
          </a:p>
        </p:txBody>
      </p:sp>
    </p:spTree>
    <p:extLst>
      <p:ext uri="{BB962C8B-B14F-4D97-AF65-F5344CB8AC3E}">
        <p14:creationId xmlns:p14="http://schemas.microsoft.com/office/powerpoint/2010/main" val="351813737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188679" y="459116"/>
            <a:ext cx="868818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The Testing of Abraham</a:t>
            </a:r>
          </a:p>
        </p:txBody>
      </p:sp>
      <p:pic>
        <p:nvPicPr>
          <p:cNvPr id="2" name="Picture 1">
            <a:extLst>
              <a:ext uri="{FF2B5EF4-FFF2-40B4-BE49-F238E27FC236}">
                <a16:creationId xmlns:a16="http://schemas.microsoft.com/office/drawing/2014/main" id="{A1D1B07A-E7A3-67AA-08B4-303511294689}"/>
              </a:ext>
            </a:extLst>
          </p:cNvPr>
          <p:cNvPicPr>
            <a:picLocks noChangeAspect="1"/>
          </p:cNvPicPr>
          <p:nvPr/>
        </p:nvPicPr>
        <p:blipFill>
          <a:blip r:embed="rId3"/>
          <a:stretch>
            <a:fillRect/>
          </a:stretch>
        </p:blipFill>
        <p:spPr>
          <a:xfrm>
            <a:off x="1061019" y="1193647"/>
            <a:ext cx="10069961" cy="5664353"/>
          </a:xfrm>
          <a:prstGeom prst="rect">
            <a:avLst/>
          </a:prstGeom>
        </p:spPr>
      </p:pic>
    </p:spTree>
    <p:extLst>
      <p:ext uri="{BB962C8B-B14F-4D97-AF65-F5344CB8AC3E}">
        <p14:creationId xmlns:p14="http://schemas.microsoft.com/office/powerpoint/2010/main" val="391795100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950449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The Testing of Abraham</a:t>
            </a:r>
          </a:p>
        </p:txBody>
      </p:sp>
      <p:sp>
        <p:nvSpPr>
          <p:cNvPr id="5" name="TextBox 4">
            <a:extLst>
              <a:ext uri="{FF2B5EF4-FFF2-40B4-BE49-F238E27FC236}">
                <a16:creationId xmlns:a16="http://schemas.microsoft.com/office/drawing/2014/main" id="{06C2CB07-FC15-F289-D2C9-95A0882B969C}"/>
              </a:ext>
            </a:extLst>
          </p:cNvPr>
          <p:cNvSpPr txBox="1"/>
          <p:nvPr/>
        </p:nvSpPr>
        <p:spPr>
          <a:xfrm>
            <a:off x="3028" y="2397948"/>
            <a:ext cx="12188972" cy="2062103"/>
          </a:xfrm>
          <a:prstGeom prst="rect">
            <a:avLst/>
          </a:prstGeom>
          <a:noFill/>
        </p:spPr>
        <p:txBody>
          <a:bodyPr wrap="square" rtlCol="0">
            <a:spAutoFit/>
          </a:bodyPr>
          <a:lstStyle/>
          <a:p>
            <a:r>
              <a:rPr lang="en-US" sz="3200" dirty="0">
                <a:latin typeface="Century Gothic" panose="020B0502020202020204" pitchFamily="34" charset="0"/>
              </a:rPr>
              <a:t>Genesis 22:5 (ESV) </a:t>
            </a:r>
          </a:p>
          <a:p>
            <a:r>
              <a:rPr lang="en-US" sz="3200" u="none" strike="noStrike" baseline="30000" dirty="0">
                <a:effectLst/>
                <a:latin typeface="Century Gothic" panose="020B0502020202020204" pitchFamily="34" charset="0"/>
              </a:rPr>
              <a:t>5</a:t>
            </a:r>
            <a:r>
              <a:rPr lang="en-US" sz="3200" dirty="0">
                <a:latin typeface="Century Gothic" panose="020B0502020202020204" pitchFamily="34" charset="0"/>
              </a:rPr>
              <a:t>Then Abraham said to his young men, “Stay here with the donkey; I and the boy will go over there and worship and come again to you.” </a:t>
            </a:r>
          </a:p>
        </p:txBody>
      </p:sp>
    </p:spTree>
    <p:extLst>
      <p:ext uri="{BB962C8B-B14F-4D97-AF65-F5344CB8AC3E}">
        <p14:creationId xmlns:p14="http://schemas.microsoft.com/office/powerpoint/2010/main" val="145262139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950449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The Testing of Abraham</a:t>
            </a:r>
          </a:p>
        </p:txBody>
      </p:sp>
      <p:sp>
        <p:nvSpPr>
          <p:cNvPr id="5" name="TextBox 4">
            <a:extLst>
              <a:ext uri="{FF2B5EF4-FFF2-40B4-BE49-F238E27FC236}">
                <a16:creationId xmlns:a16="http://schemas.microsoft.com/office/drawing/2014/main" id="{06C2CB07-FC15-F289-D2C9-95A0882B969C}"/>
              </a:ext>
            </a:extLst>
          </p:cNvPr>
          <p:cNvSpPr txBox="1"/>
          <p:nvPr/>
        </p:nvSpPr>
        <p:spPr>
          <a:xfrm>
            <a:off x="0" y="2235110"/>
            <a:ext cx="12188972" cy="3046988"/>
          </a:xfrm>
          <a:prstGeom prst="rect">
            <a:avLst/>
          </a:prstGeom>
          <a:noFill/>
        </p:spPr>
        <p:txBody>
          <a:bodyPr wrap="square" rtlCol="0">
            <a:spAutoFit/>
          </a:bodyPr>
          <a:lstStyle/>
          <a:p>
            <a:r>
              <a:rPr lang="en-US" sz="3200" dirty="0">
                <a:latin typeface="Century Gothic" panose="020B0502020202020204" pitchFamily="34" charset="0"/>
              </a:rPr>
              <a:t>Genesis 22:7–8 (ESV) </a:t>
            </a:r>
          </a:p>
          <a:p>
            <a:r>
              <a:rPr lang="en-US" sz="3200" baseline="30000" dirty="0">
                <a:latin typeface="Century Gothic" panose="020B0502020202020204" pitchFamily="34" charset="0"/>
              </a:rPr>
              <a:t>7</a:t>
            </a:r>
            <a:r>
              <a:rPr lang="en-US" sz="3200" dirty="0">
                <a:latin typeface="Century Gothic" panose="020B0502020202020204" pitchFamily="34" charset="0"/>
              </a:rPr>
              <a:t>And Isaac said to his father Abraham, “My father!” And he said, “Here I am, my son.” He said, “Behold, the fire and the wood, but where is the lamb for a burnt offering?” </a:t>
            </a:r>
          </a:p>
          <a:p>
            <a:r>
              <a:rPr lang="en-US" sz="3200" baseline="30000" dirty="0">
                <a:latin typeface="Century Gothic" panose="020B0502020202020204" pitchFamily="34" charset="0"/>
              </a:rPr>
              <a:t>8</a:t>
            </a:r>
            <a:r>
              <a:rPr lang="en-US" sz="3200" dirty="0">
                <a:latin typeface="Century Gothic" panose="020B0502020202020204" pitchFamily="34" charset="0"/>
              </a:rPr>
              <a:t>Abraham said, “God will provide for himself the lamb for a burnt offering, my son.” So they went both of them together. </a:t>
            </a:r>
          </a:p>
        </p:txBody>
      </p:sp>
    </p:spTree>
    <p:extLst>
      <p:ext uri="{BB962C8B-B14F-4D97-AF65-F5344CB8AC3E}">
        <p14:creationId xmlns:p14="http://schemas.microsoft.com/office/powerpoint/2010/main" val="392884556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950449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The Testing of Abraham</a:t>
            </a:r>
          </a:p>
        </p:txBody>
      </p:sp>
      <p:sp>
        <p:nvSpPr>
          <p:cNvPr id="5" name="TextBox 4">
            <a:extLst>
              <a:ext uri="{FF2B5EF4-FFF2-40B4-BE49-F238E27FC236}">
                <a16:creationId xmlns:a16="http://schemas.microsoft.com/office/drawing/2014/main" id="{06C2CB07-FC15-F289-D2C9-95A0882B969C}"/>
              </a:ext>
            </a:extLst>
          </p:cNvPr>
          <p:cNvSpPr txBox="1"/>
          <p:nvPr/>
        </p:nvSpPr>
        <p:spPr>
          <a:xfrm>
            <a:off x="0" y="2235110"/>
            <a:ext cx="12188972" cy="2062103"/>
          </a:xfrm>
          <a:prstGeom prst="rect">
            <a:avLst/>
          </a:prstGeom>
          <a:noFill/>
        </p:spPr>
        <p:txBody>
          <a:bodyPr wrap="square" rtlCol="0">
            <a:spAutoFit/>
          </a:bodyPr>
          <a:lstStyle/>
          <a:p>
            <a:r>
              <a:rPr lang="en-US" sz="3200" dirty="0">
                <a:latin typeface="Century Gothic" panose="020B0502020202020204" pitchFamily="34" charset="0"/>
              </a:rPr>
              <a:t>Genesis 22:12 (ESV) </a:t>
            </a:r>
          </a:p>
          <a:p>
            <a:r>
              <a:rPr lang="en-US" sz="3200" u="none" strike="noStrike" baseline="30000" dirty="0">
                <a:effectLst/>
                <a:latin typeface="Century Gothic" panose="020B0502020202020204" pitchFamily="34" charset="0"/>
              </a:rPr>
              <a:t>12</a:t>
            </a:r>
            <a:r>
              <a:rPr lang="en-US" sz="3200" dirty="0">
                <a:latin typeface="Century Gothic" panose="020B0502020202020204" pitchFamily="34" charset="0"/>
              </a:rPr>
              <a:t>He said, “Do not lay your hand on the boy or do anything to him, for now I know that you fear God, seeing you have not withheld your son, your only son, from me.” </a:t>
            </a:r>
          </a:p>
        </p:txBody>
      </p:sp>
    </p:spTree>
    <p:extLst>
      <p:ext uri="{BB962C8B-B14F-4D97-AF65-F5344CB8AC3E}">
        <p14:creationId xmlns:p14="http://schemas.microsoft.com/office/powerpoint/2010/main" val="93967663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950449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The Testing of Abraham</a:t>
            </a:r>
          </a:p>
        </p:txBody>
      </p:sp>
      <p:sp>
        <p:nvSpPr>
          <p:cNvPr id="5" name="TextBox 4">
            <a:extLst>
              <a:ext uri="{FF2B5EF4-FFF2-40B4-BE49-F238E27FC236}">
                <a16:creationId xmlns:a16="http://schemas.microsoft.com/office/drawing/2014/main" id="{06C2CB07-FC15-F289-D2C9-95A0882B969C}"/>
              </a:ext>
            </a:extLst>
          </p:cNvPr>
          <p:cNvSpPr txBox="1"/>
          <p:nvPr/>
        </p:nvSpPr>
        <p:spPr>
          <a:xfrm>
            <a:off x="3028" y="1517732"/>
            <a:ext cx="12188972" cy="5016758"/>
          </a:xfrm>
          <a:prstGeom prst="rect">
            <a:avLst/>
          </a:prstGeom>
          <a:noFill/>
        </p:spPr>
        <p:txBody>
          <a:bodyPr wrap="square" rtlCol="0">
            <a:spAutoFit/>
          </a:bodyPr>
          <a:lstStyle/>
          <a:p>
            <a:r>
              <a:rPr lang="en-US" sz="3200" dirty="0">
                <a:latin typeface="Century Gothic" panose="020B0502020202020204" pitchFamily="34" charset="0"/>
              </a:rPr>
              <a:t>Genesis 22:16–18 (ESV) </a:t>
            </a:r>
          </a:p>
          <a:p>
            <a:r>
              <a:rPr lang="en-US" sz="3200" baseline="30000" dirty="0">
                <a:latin typeface="Century Gothic" panose="020B0502020202020204" pitchFamily="34" charset="0"/>
              </a:rPr>
              <a:t>16</a:t>
            </a:r>
            <a:r>
              <a:rPr lang="en-US" sz="3200" dirty="0">
                <a:latin typeface="Century Gothic" panose="020B0502020202020204" pitchFamily="34" charset="0"/>
              </a:rPr>
              <a:t>and said, “By myself I have sworn, declares the Lord, because you have done this and have not withheld your son, your only son, </a:t>
            </a:r>
          </a:p>
          <a:p>
            <a:r>
              <a:rPr lang="en-US" sz="3200" baseline="30000" dirty="0">
                <a:latin typeface="Century Gothic" panose="020B0502020202020204" pitchFamily="34" charset="0"/>
              </a:rPr>
              <a:t>17</a:t>
            </a:r>
            <a:r>
              <a:rPr lang="en-US" sz="3200" dirty="0">
                <a:latin typeface="Century Gothic" panose="020B0502020202020204" pitchFamily="34" charset="0"/>
              </a:rPr>
              <a:t>I will surely bless you, and I will surely multiply your offspring as the stars of heaven and as the sand that is on the seashore. And your offspring shall possess the gate of his enemies, </a:t>
            </a:r>
          </a:p>
          <a:p>
            <a:r>
              <a:rPr lang="en-US" sz="3200" baseline="30000" dirty="0">
                <a:latin typeface="Century Gothic" panose="020B0502020202020204" pitchFamily="34" charset="0"/>
              </a:rPr>
              <a:t>18</a:t>
            </a:r>
            <a:r>
              <a:rPr lang="en-US" sz="3200" dirty="0">
                <a:latin typeface="Century Gothic" panose="020B0502020202020204" pitchFamily="34" charset="0"/>
              </a:rPr>
              <a:t>and in your offspring shall all the nations of the earth be blessed, because you have obeyed my voice.” </a:t>
            </a:r>
          </a:p>
        </p:txBody>
      </p:sp>
    </p:spTree>
    <p:extLst>
      <p:ext uri="{BB962C8B-B14F-4D97-AF65-F5344CB8AC3E}">
        <p14:creationId xmlns:p14="http://schemas.microsoft.com/office/powerpoint/2010/main" val="70656245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950449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Foreshadowing Calvary</a:t>
            </a:r>
          </a:p>
        </p:txBody>
      </p:sp>
      <p:sp>
        <p:nvSpPr>
          <p:cNvPr id="5" name="TextBox 4">
            <a:extLst>
              <a:ext uri="{FF2B5EF4-FFF2-40B4-BE49-F238E27FC236}">
                <a16:creationId xmlns:a16="http://schemas.microsoft.com/office/drawing/2014/main" id="{06C2CB07-FC15-F289-D2C9-95A0882B969C}"/>
              </a:ext>
            </a:extLst>
          </p:cNvPr>
          <p:cNvSpPr txBox="1"/>
          <p:nvPr/>
        </p:nvSpPr>
        <p:spPr>
          <a:xfrm>
            <a:off x="0" y="1903671"/>
            <a:ext cx="12188972" cy="3847207"/>
          </a:xfrm>
          <a:prstGeom prst="rect">
            <a:avLst/>
          </a:prstGeom>
          <a:noFill/>
        </p:spPr>
        <p:txBody>
          <a:bodyPr wrap="square" rtlCol="0">
            <a:spAutoFit/>
          </a:bodyPr>
          <a:lstStyle/>
          <a:p>
            <a:pPr marL="514350" indent="-514350">
              <a:spcAft>
                <a:spcPts val="1200"/>
              </a:spcAft>
              <a:buFont typeface="+mj-lt"/>
              <a:buAutoNum type="arabicPeriod"/>
            </a:pPr>
            <a:r>
              <a:rPr lang="en-US" sz="3200" dirty="0">
                <a:latin typeface="Century Gothic" panose="020B0502020202020204" pitchFamily="34" charset="0"/>
              </a:rPr>
              <a:t>Isaac was Abraham’s “only son” (vss. 2,12); Jesus is the “only begotten Son” of God (John 3.16).</a:t>
            </a:r>
          </a:p>
          <a:p>
            <a:pPr marL="514350" indent="-514350">
              <a:spcAft>
                <a:spcPts val="1200"/>
              </a:spcAft>
              <a:buFont typeface="+mj-lt"/>
              <a:buAutoNum type="arabicPeriod"/>
            </a:pPr>
            <a:r>
              <a:rPr lang="en-US" sz="3200" dirty="0">
                <a:latin typeface="Century Gothic" panose="020B0502020202020204" pitchFamily="34" charset="0"/>
              </a:rPr>
              <a:t>Abraham believed that God would raise Isaac from the dead (vs. 5; Hebrews 11.17-19); God did raise His Son from the dead (Acts 2.24). </a:t>
            </a:r>
          </a:p>
          <a:p>
            <a:pPr marL="514350" indent="-514350">
              <a:spcAft>
                <a:spcPts val="1200"/>
              </a:spcAft>
              <a:buFont typeface="+mj-lt"/>
              <a:buAutoNum type="arabicPeriod"/>
            </a:pPr>
            <a:r>
              <a:rPr lang="en-US" sz="3200" dirty="0">
                <a:latin typeface="Century Gothic" panose="020B0502020202020204" pitchFamily="34" charset="0"/>
              </a:rPr>
              <a:t>Abraham laid the wood on Isaac (vs. 6); the cross was laid on Jesus (John 19.17). </a:t>
            </a:r>
          </a:p>
        </p:txBody>
      </p:sp>
    </p:spTree>
    <p:extLst>
      <p:ext uri="{BB962C8B-B14F-4D97-AF65-F5344CB8AC3E}">
        <p14:creationId xmlns:p14="http://schemas.microsoft.com/office/powerpoint/2010/main" val="42291471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950449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Foreshadowing Calvary</a:t>
            </a:r>
          </a:p>
        </p:txBody>
      </p:sp>
      <p:sp>
        <p:nvSpPr>
          <p:cNvPr id="5" name="TextBox 4">
            <a:extLst>
              <a:ext uri="{FF2B5EF4-FFF2-40B4-BE49-F238E27FC236}">
                <a16:creationId xmlns:a16="http://schemas.microsoft.com/office/drawing/2014/main" id="{06C2CB07-FC15-F289-D2C9-95A0882B969C}"/>
              </a:ext>
            </a:extLst>
          </p:cNvPr>
          <p:cNvSpPr txBox="1"/>
          <p:nvPr/>
        </p:nvSpPr>
        <p:spPr>
          <a:xfrm>
            <a:off x="3028" y="1694979"/>
            <a:ext cx="12188972" cy="4339650"/>
          </a:xfrm>
          <a:prstGeom prst="rect">
            <a:avLst/>
          </a:prstGeom>
          <a:noFill/>
        </p:spPr>
        <p:txBody>
          <a:bodyPr wrap="square" rtlCol="0">
            <a:spAutoFit/>
          </a:bodyPr>
          <a:lstStyle/>
          <a:p>
            <a:pPr marL="514350" indent="-514350">
              <a:spcAft>
                <a:spcPts val="1200"/>
              </a:spcAft>
              <a:buFont typeface="+mj-lt"/>
              <a:buAutoNum type="arabicPeriod" startAt="4"/>
            </a:pPr>
            <a:r>
              <a:rPr lang="en-US" sz="3200" dirty="0">
                <a:latin typeface="Century Gothic" panose="020B0502020202020204" pitchFamily="34" charset="0"/>
              </a:rPr>
              <a:t>Isaac demonstrated faith and submission to the will of his father (vss. 7-9); Jesus faithfully submitted to the will of His Father (Matthew 26.39). </a:t>
            </a:r>
          </a:p>
          <a:p>
            <a:pPr marL="514350" indent="-514350">
              <a:spcAft>
                <a:spcPts val="1200"/>
              </a:spcAft>
              <a:buFont typeface="+mj-lt"/>
              <a:buAutoNum type="arabicPeriod" startAt="4"/>
            </a:pPr>
            <a:r>
              <a:rPr lang="en-US" sz="3200" dirty="0">
                <a:latin typeface="Century Gothic" panose="020B0502020202020204" pitchFamily="34" charset="0"/>
              </a:rPr>
              <a:t>God provided a substitute offering in place of Isaac (vs. 13); Jesus is the substitute sacrifice for us (Isaiah 53.6; Matthew 20.28; 26.28). </a:t>
            </a:r>
          </a:p>
          <a:p>
            <a:pPr marL="514350" indent="-514350">
              <a:spcAft>
                <a:spcPts val="1200"/>
              </a:spcAft>
              <a:buFont typeface="+mj-lt"/>
              <a:buAutoNum type="arabicPeriod" startAt="4"/>
            </a:pPr>
            <a:r>
              <a:rPr lang="en-US" sz="3200" dirty="0">
                <a:latin typeface="Century Gothic" panose="020B0502020202020204" pitchFamily="34" charset="0"/>
              </a:rPr>
              <a:t>Abraham believed that the Lord would provide and He did (vss. 8,14)! Jesus is the fulfillment of God’s provision.</a:t>
            </a:r>
          </a:p>
        </p:txBody>
      </p:sp>
    </p:spTree>
    <p:extLst>
      <p:ext uri="{BB962C8B-B14F-4D97-AF65-F5344CB8AC3E}">
        <p14:creationId xmlns:p14="http://schemas.microsoft.com/office/powerpoint/2010/main" val="31042479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2013 - 2022 Theme</Template>
  <TotalTime>230</TotalTime>
  <Words>591</Words>
  <Application>Microsoft Macintosh PowerPoint</Application>
  <PresentationFormat>Widescreen</PresentationFormat>
  <Paragraphs>33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Century Gothic</vt:lpstr>
      <vt:lpstr>Futura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21</cp:revision>
  <dcterms:created xsi:type="dcterms:W3CDTF">2024-03-01T15:11:52Z</dcterms:created>
  <dcterms:modified xsi:type="dcterms:W3CDTF">2024-05-05T00:37:30Z</dcterms:modified>
</cp:coreProperties>
</file>